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46"/>
  </p:notesMasterIdLst>
  <p:handoutMasterIdLst>
    <p:handoutMasterId r:id="rId47"/>
  </p:handoutMasterIdLst>
  <p:sldIdLst>
    <p:sldId id="270" r:id="rId5"/>
    <p:sldId id="295" r:id="rId6"/>
    <p:sldId id="256" r:id="rId7"/>
    <p:sldId id="313" r:id="rId8"/>
    <p:sldId id="277" r:id="rId9"/>
    <p:sldId id="311" r:id="rId10"/>
    <p:sldId id="289" r:id="rId11"/>
    <p:sldId id="297" r:id="rId12"/>
    <p:sldId id="312" r:id="rId13"/>
    <p:sldId id="298" r:id="rId14"/>
    <p:sldId id="264" r:id="rId15"/>
    <p:sldId id="300" r:id="rId16"/>
    <p:sldId id="261" r:id="rId17"/>
    <p:sldId id="304" r:id="rId18"/>
    <p:sldId id="303" r:id="rId19"/>
    <p:sldId id="306" r:id="rId20"/>
    <p:sldId id="305" r:id="rId21"/>
    <p:sldId id="307" r:id="rId22"/>
    <p:sldId id="308" r:id="rId23"/>
    <p:sldId id="262" r:id="rId24"/>
    <p:sldId id="258" r:id="rId25"/>
    <p:sldId id="296" r:id="rId26"/>
    <p:sldId id="309" r:id="rId27"/>
    <p:sldId id="266" r:id="rId28"/>
    <p:sldId id="310" r:id="rId29"/>
    <p:sldId id="302" r:id="rId30"/>
    <p:sldId id="275" r:id="rId31"/>
    <p:sldId id="276" r:id="rId32"/>
    <p:sldId id="278" r:id="rId33"/>
    <p:sldId id="292" r:id="rId34"/>
    <p:sldId id="299" r:id="rId35"/>
    <p:sldId id="301" r:id="rId36"/>
    <p:sldId id="293" r:id="rId37"/>
    <p:sldId id="280" r:id="rId38"/>
    <p:sldId id="294" r:id="rId39"/>
    <p:sldId id="271" r:id="rId40"/>
    <p:sldId id="287" r:id="rId41"/>
    <p:sldId id="260" r:id="rId42"/>
    <p:sldId id="282" r:id="rId43"/>
    <p:sldId id="283" r:id="rId44"/>
    <p:sldId id="29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Devuni Sathish" initials="DS" lastIdx="3" clrIdx="3">
    <p:extLst>
      <p:ext uri="{19B8F6BF-5375-455C-9EA6-DF929625EA0E}">
        <p15:presenceInfo xmlns:p15="http://schemas.microsoft.com/office/powerpoint/2012/main" xmlns="" userId="bc9fee314a416b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90280" autoAdjust="0"/>
  </p:normalViewPr>
  <p:slideViewPr>
    <p:cSldViewPr snapToGrid="0">
      <p:cViewPr>
        <p:scale>
          <a:sx n="66" d="100"/>
          <a:sy n="66" d="100"/>
        </p:scale>
        <p:origin x="-894" y="-84"/>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xmlns:c16r2="http://schemas.microsoft.com/office/drawing/2015/06/chart">
            <c:ext xmlns:c16="http://schemas.microsoft.com/office/drawing/2014/chart" uri="{C3380CC4-5D6E-409C-BE32-E72D297353CC}">
              <c16:uniqueId val="{00000000-0B80-4025-ABCB-85931C353E85}"/>
            </c:ext>
          </c:extLst>
        </c:ser>
        <c:dLbls>
          <c:showLegendKey val="0"/>
          <c:showVal val="0"/>
          <c:showCatName val="0"/>
          <c:showSerName val="0"/>
          <c:showPercent val="0"/>
          <c:showBubbleSize val="0"/>
        </c:dLbls>
        <c:gapWidth val="118"/>
        <c:overlap val="-3"/>
        <c:axId val="175895680"/>
        <c:axId val="175897216"/>
      </c:barChart>
      <c:catAx>
        <c:axId val="175895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897216"/>
        <c:crosses val="autoZero"/>
        <c:auto val="1"/>
        <c:lblAlgn val="ctr"/>
        <c:lblOffset val="100"/>
        <c:noMultiLvlLbl val="0"/>
      </c:catAx>
      <c:valAx>
        <c:axId val="175897216"/>
        <c:scaling>
          <c:orientation val="minMax"/>
          <c:max val="40000"/>
        </c:scaling>
        <c:delete val="0"/>
        <c:axPos val="l"/>
        <c:majorGridlines>
          <c:spPr>
            <a:ln w="9525" cap="flat" cmpd="sng" algn="ctr">
              <a:solidFill>
                <a:schemeClr val="accent1">
                  <a:lumMod val="7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895680"/>
        <c:crosses val="autoZero"/>
        <c:crossBetween val="between"/>
        <c:majorUnit val="100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1CE6-4310-A8B0-2035D854994C}"/>
              </c:ext>
            </c:extLst>
          </c:dPt>
          <c:dPt>
            <c:idx val="1"/>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3-1CE6-4310-A8B0-2035D854994C}"/>
              </c:ext>
            </c:extLst>
          </c:dPt>
          <c:dPt>
            <c:idx val="2"/>
            <c:bubble3D val="0"/>
            <c:spPr>
              <a:solidFill>
                <a:schemeClr val="tx1"/>
              </a:solidFill>
              <a:ln w="19050">
                <a:noFill/>
              </a:ln>
              <a:effectLst/>
            </c:spPr>
            <c:extLst xmlns:c16r2="http://schemas.microsoft.com/office/drawing/2015/06/chart">
              <c:ext xmlns:c16="http://schemas.microsoft.com/office/drawing/2014/chart" uri="{C3380CC4-5D6E-409C-BE32-E72D297353CC}">
                <c16:uniqueId val="{00000005-1CE6-4310-A8B0-2035D854994C}"/>
              </c:ext>
            </c:extLst>
          </c:dPt>
          <c:dPt>
            <c:idx val="3"/>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7-1CE6-4310-A8B0-2035D854994C}"/>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xmlns:c16r2="http://schemas.microsoft.com/office/drawing/2015/06/chart">
            <c:ext xmlns:c16="http://schemas.microsoft.com/office/drawing/2014/chart" uri="{C3380CC4-5D6E-409C-BE32-E72D297353CC}">
              <c16:uniqueId val="{00000008-1CE6-4310-A8B0-2035D854994C}"/>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solidFill>
              <a:schemeClr val="bg1">
                <a:lumMod val="75000"/>
              </a:schemeClr>
            </a:solidFill>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E8EE-4329-89F6-BD625CE6A08A}"/>
              </c:ext>
            </c:extLst>
          </c:dPt>
          <c:dPt>
            <c:idx val="1"/>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3-E8EE-4329-89F6-BD625CE6A08A}"/>
              </c:ext>
            </c:extLst>
          </c:dPt>
          <c:dPt>
            <c:idx val="2"/>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5-E8EE-4329-89F6-BD625CE6A08A}"/>
              </c:ext>
            </c:extLst>
          </c:dPt>
          <c:dPt>
            <c:idx val="3"/>
            <c:bubble3D val="0"/>
            <c:spPr>
              <a:solidFill>
                <a:schemeClr val="tx1"/>
              </a:solidFill>
              <a:ln w="19050">
                <a:noFill/>
              </a:ln>
              <a:effectLst/>
            </c:spPr>
            <c:extLst xmlns:c16r2="http://schemas.microsoft.com/office/drawing/2015/06/char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xmlns:c16r2="http://schemas.microsoft.com/office/drawing/2015/06/char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solidFill>
              <a:ln w="19050">
                <a:noFill/>
              </a:ln>
              <a:effectLst/>
            </c:spPr>
            <c:extLst xmlns:c16r2="http://schemas.microsoft.com/office/drawing/2015/06/chart">
              <c:ext xmlns:c16="http://schemas.microsoft.com/office/drawing/2014/chart" uri="{C3380CC4-5D6E-409C-BE32-E72D297353CC}">
                <c16:uniqueId val="{00000001-B039-4882-B53F-7D54DC816E33}"/>
              </c:ext>
            </c:extLst>
          </c:dPt>
          <c:dPt>
            <c:idx val="1"/>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3-B039-4882-B53F-7D54DC816E33}"/>
              </c:ext>
            </c:extLst>
          </c:dPt>
          <c:dPt>
            <c:idx val="2"/>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5-B039-4882-B53F-7D54DC816E33}"/>
              </c:ext>
            </c:extLst>
          </c:dPt>
          <c:dPt>
            <c:idx val="3"/>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7-B039-4882-B53F-7D54DC816E33}"/>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xmlns:c16r2="http://schemas.microsoft.com/office/drawing/2015/06/chart">
            <c:ext xmlns:c16="http://schemas.microsoft.com/office/drawing/2014/chart" uri="{C3380CC4-5D6E-409C-BE32-E72D297353CC}">
              <c16:uniqueId val="{00000008-B039-4882-B53F-7D54DC816E33}"/>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DBEE-4C20-AC0D-26BEDCBA2FE1}"/>
              </c:ext>
            </c:extLst>
          </c:dPt>
          <c:dPt>
            <c:idx val="1"/>
            <c:bubble3D val="0"/>
            <c:spPr>
              <a:solidFill>
                <a:schemeClr val="tx1"/>
              </a:solidFill>
              <a:ln w="19050">
                <a:noFill/>
              </a:ln>
              <a:effectLst/>
            </c:spPr>
            <c:extLst xmlns:c16r2="http://schemas.microsoft.com/office/drawing/2015/06/chart">
              <c:ext xmlns:c16="http://schemas.microsoft.com/office/drawing/2014/chart" uri="{C3380CC4-5D6E-409C-BE32-E72D297353CC}">
                <c16:uniqueId val="{00000003-DBEE-4C20-AC0D-26BEDCBA2FE1}"/>
              </c:ext>
            </c:extLst>
          </c:dPt>
          <c:dPt>
            <c:idx val="2"/>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5-DBEE-4C20-AC0D-26BEDCBA2FE1}"/>
              </c:ext>
            </c:extLst>
          </c:dPt>
          <c:dPt>
            <c:idx val="3"/>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7-DBEE-4C20-AC0D-26BEDCBA2FE1}"/>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xmlns:c16r2="http://schemas.microsoft.com/office/drawing/2015/06/chart">
            <c:ext xmlns:c16="http://schemas.microsoft.com/office/drawing/2014/chart" uri="{C3380CC4-5D6E-409C-BE32-E72D297353CC}">
              <c16:uniqueId val="{00000008-DBEE-4C20-AC0D-26BEDCBA2FE1}"/>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22-11-10T22:24:18.779" idx="1">
    <p:pos x="10" y="10"/>
    <p:text/>
    <p:extLst>
      <p:ext uri="{C676402C-5697-4E1C-873F-D02D1690AC5C}">
        <p15:threadingInfo xmlns:p15="http://schemas.microsoft.com/office/powerpoint/2012/main" xmlns=""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2/9/2023</a:t>
            </a:fld>
            <a:endParaRPr lang="en-US" dirty="0"/>
          </a:p>
        </p:txBody>
      </p:sp>
      <p:sp>
        <p:nvSpPr>
          <p:cNvPr id="4" name="Footer Placeholder 3">
            <a:extLst>
              <a:ext uri="{FF2B5EF4-FFF2-40B4-BE49-F238E27FC236}">
                <a16:creationId xmlns:a16="http://schemas.microsoft.com/office/drawing/2014/main" xmlns=""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5731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we have to explain of process which are taken by the traffic police –fining on the number plate so, here we need a system which detects there it self and punishing him for not </a:t>
            </a:r>
            <a:r>
              <a:rPr lang="en-IN" dirty="0" err="1"/>
              <a:t>wering</a:t>
            </a:r>
            <a:r>
              <a:rPr lang="en-IN" dirty="0"/>
              <a:t> helmet</a:t>
            </a:r>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2325110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 on spot punishment “means if we make fines they neglect and say that “are they will fine us in online and we can pay fine after” if we punish there it self next they don’t neglect </a:t>
            </a:r>
          </a:p>
          <a:p>
            <a:endParaRPr lang="en-IN" dirty="0"/>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TensorFlow is </a:t>
            </a:r>
            <a:r>
              <a:rPr lang="en-US" b="1" i="0" dirty="0">
                <a:solidFill>
                  <a:srgbClr val="BDC1C6"/>
                </a:solidFill>
                <a:effectLst/>
                <a:latin typeface="arial" panose="020B0604020202020204" pitchFamily="34" charset="0"/>
              </a:rPr>
              <a:t>an open source framework developed by Google researchers to run machine learning, deep learning and other statistical and predictive analytics workloads</a:t>
            </a:r>
            <a:r>
              <a:rPr lang="en-US" b="0" i="0" dirty="0">
                <a:solidFill>
                  <a:srgbClr val="BDC1C6"/>
                </a:solidFill>
                <a:effectLst/>
                <a:latin typeface="arial" panose="020B0604020202020204" pitchFamily="34" charset="0"/>
              </a:rPr>
              <a:t>.</a:t>
            </a:r>
          </a:p>
          <a:p>
            <a:endParaRPr lang="en-US" b="0" i="0" dirty="0">
              <a:solidFill>
                <a:srgbClr val="BDC1C6"/>
              </a:solidFill>
              <a:effectLst/>
              <a:latin typeface="arial" panose="020B0604020202020204" pitchFamily="34" charset="0"/>
            </a:endParaRPr>
          </a:p>
          <a:p>
            <a:r>
              <a:rPr lang="en-US" dirty="0"/>
              <a:t>CNN is used to detect the helmet of the rider or it mainly used to detect the specified object</a:t>
            </a:r>
            <a:endParaRPr lang="en-US" b="0" i="0" dirty="0">
              <a:solidFill>
                <a:srgbClr val="BDC1C6"/>
              </a:solidFill>
              <a:effectLst/>
              <a:latin typeface="arial" panose="020B0604020202020204" pitchFamily="34" charset="0"/>
            </a:endParaRPr>
          </a:p>
          <a:p>
            <a:endParaRPr lang="en-US" b="0" i="0" dirty="0">
              <a:solidFill>
                <a:srgbClr val="BDC1C6"/>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142336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4.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xmlns=""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xmlns="" id="{A04F1E16-9A84-4D0E-9706-79C396AF6AE6}"/>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xmlns="" id="{B38B0D13-BD5F-460B-B337-F4A9342026D0}"/>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xmlns="" id="{BE72876B-D3DA-4462-9E24-3354D8D02A27}"/>
              </a:ext>
              <a:ext uri="{C183D7F6-B498-43B3-948B-1728B52AA6E4}">
                <adec:decorative xmlns:adec="http://schemas.microsoft.com/office/drawing/2017/decorative" xmlns="" val="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xmlns="" id="{14A539B6-6E3F-41BA-ACE2-76E8BB651636}"/>
              </a:ext>
              <a:ext uri="{C183D7F6-B498-43B3-948B-1728B52AA6E4}">
                <adec:decorative xmlns:adec="http://schemas.microsoft.com/office/drawing/2017/decorative" xmlns="" val="1"/>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xmlns=""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xmlns=""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xmlns=""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xmlns=""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xmlns=""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xmlns=""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xmlns=""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xmlns=""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xmlns=""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xmlns=""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xmlns="" id="{EE24E1DB-1F20-4C28-8069-D9219D1F8BBD}"/>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xmlns=""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24" name="Straight Connector 23">
            <a:extLst>
              <a:ext uri="{FF2B5EF4-FFF2-40B4-BE49-F238E27FC236}">
                <a16:creationId xmlns:a16="http://schemas.microsoft.com/office/drawing/2014/main" xmlns="" id="{DD194B4E-75F4-47BE-B171-9C64697AB920}"/>
              </a:ext>
              <a:ext uri="{C183D7F6-B498-43B3-948B-1728B52AA6E4}">
                <adec:decorative xmlns:adec="http://schemas.microsoft.com/office/drawing/2017/decorative" xmlns="" val="1"/>
              </a:ext>
            </a:extLst>
          </p:cNvPr>
          <p:cNvCxnSpPr>
            <a:cxnSpLocks/>
            <a:endCxn id="17" idx="1"/>
          </p:cNvCxnSpPr>
          <p:nvPr userDrawn="1"/>
        </p:nvCxnSpPr>
        <p:spPr>
          <a:xfrm>
            <a:off x="2315757" y="3774842"/>
            <a:ext cx="76246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FEFDA35F-76DF-4FDC-90C9-F9FEDF32270C}"/>
              </a:ext>
              <a:ext uri="{C183D7F6-B498-43B3-948B-1728B52AA6E4}">
                <adec:decorative xmlns:adec="http://schemas.microsoft.com/office/drawing/2017/decorative" xmlns="" val="1"/>
              </a:ext>
            </a:extLst>
          </p:cNvPr>
          <p:cNvCxnSpPr>
            <a:cxnSpLocks/>
          </p:cNvCxnSpPr>
          <p:nvPr userDrawn="1"/>
        </p:nvCxnSpPr>
        <p:spPr>
          <a:xfrm flipV="1">
            <a:off x="6096000" y="2091972"/>
            <a:ext cx="4678" cy="33768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xmlns=""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xmlns=""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xmlns=""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xmlns=""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xmlns=""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xmlns=""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xmlns=""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xmlns=""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xmlns=""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xmlns=""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31" name="Date Placeholder 2">
            <a:extLst>
              <a:ext uri="{FF2B5EF4-FFF2-40B4-BE49-F238E27FC236}">
                <a16:creationId xmlns:a16="http://schemas.microsoft.com/office/drawing/2014/main" xmlns=""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2" name="Footer Placeholder 3">
            <a:extLst>
              <a:ext uri="{FF2B5EF4-FFF2-40B4-BE49-F238E27FC236}">
                <a16:creationId xmlns:a16="http://schemas.microsoft.com/office/drawing/2014/main" xmlns=""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3" name="Slide Number Placeholder 4">
            <a:extLst>
              <a:ext uri="{FF2B5EF4-FFF2-40B4-BE49-F238E27FC236}">
                <a16:creationId xmlns:a16="http://schemas.microsoft.com/office/drawing/2014/main" xmlns=""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xmlns="" id="{AE202E03-5C65-4305-B969-65220AD41002}"/>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xmlns=""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xmlns=""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xmlns=""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xmlns=""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xmlns=""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xmlns=""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xmlns=""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xmlns=""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xmlns=""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xmlns=""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xmlns="">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xmlns=""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xmlns=""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xmlns=""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xmlns=""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xmlns=""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xmlns=""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xmlns=""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D46070C-E825-43D0-99F4-8B4614131131}"/>
              </a:ext>
              <a:ext uri="{C183D7F6-B498-43B3-948B-1728B52AA6E4}">
                <adec:decorative xmlns:adec="http://schemas.microsoft.com/office/drawing/2017/decorative" xmlns=""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xmlns=""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xmlns=""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xmlns=""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xmlns=""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xmlns=""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xmlns=""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xmlns=""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xmlns=""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xmlns=""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xmlns=""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xmlns=""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xmlns=""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xmlns=""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xmlns=""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xmlns=""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xmlns=""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xmlns=""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xmlns=""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xmlns=""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xmlns=""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xmlns=""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xmlns=""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xmlns=""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xmlns=""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xmlns=""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xmlns=""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xmlns="" id="{FFA35437-CCDE-4D92-B879-F23B329C8EC3}"/>
              </a:ext>
              <a:ext uri="{C183D7F6-B498-43B3-948B-1728B52AA6E4}">
                <adec:decorative xmlns:adec="http://schemas.microsoft.com/office/drawing/2017/decorative" xmlns=""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xmlns=""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xmlns=""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xmlns=""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xmlns=""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xmlns=""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xmlns=""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xmlns="" id="{66988B2D-0240-4256-8268-4B9FF1E72363}"/>
              </a:ext>
              <a:ext uri="{C183D7F6-B498-43B3-948B-1728B52AA6E4}">
                <adec:decorative xmlns:adec="http://schemas.microsoft.com/office/drawing/2017/decorative" xmlns=""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8EEAAE1-3D04-41C3-B2D2-B3BEF34C3B27}"/>
              </a:ext>
              <a:ext uri="{C183D7F6-B498-43B3-948B-1728B52AA6E4}">
                <adec:decorative xmlns:adec="http://schemas.microsoft.com/office/drawing/2017/decorative" xmlns=""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xmlns=""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xmlns=""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xmlns=""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xmlns=""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xmlns=""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xmlns=""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xmlns=""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xmlns=""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xmlns=""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xmlns=""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xmlns=""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xmlns=""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xmlns="" id="{4E4B72DA-52CB-4D39-A342-8857B4D959B2}"/>
              </a:ext>
              <a:ext uri="{C183D7F6-B498-43B3-948B-1728B52AA6E4}">
                <adec:decorative xmlns:adec="http://schemas.microsoft.com/office/drawing/2017/decorative" xmlns=""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1D9BCDA-DFB7-41A4-A7C7-CEE86CEDCBE5}"/>
              </a:ext>
              <a:ext uri="{C183D7F6-B498-43B3-948B-1728B52AA6E4}">
                <adec:decorative xmlns:adec="http://schemas.microsoft.com/office/drawing/2017/decorative" xmlns=""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xmlns="">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xmlns=""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xmlns=""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xmlns=""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xmlns=""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xmlns=""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xmlns=""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xmlns=""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xmlns=""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xmlns=""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xmlns=""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xmlns=""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xmlns=""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xmlns=""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xmlns=""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xmlns=""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xmlns=""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xmlns=""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xmlns=""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xmlns=""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xmlns=""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xmlns=""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xmlns=""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xmlns=""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xmlns="" id="{B0DFD584-E5CF-41EF-B51E-679CE22DDF93}"/>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xmlns="" id="{E5C02DDF-25A6-42C7-9525-F279CE2095C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xmlns="" id="{463D7850-C2A6-43CE-BBE4-8E81A0A593BF}"/>
              </a:ext>
              <a:ext uri="{C183D7F6-B498-43B3-948B-1728B52AA6E4}">
                <adec:decorative xmlns:adec="http://schemas.microsoft.com/office/drawing/2017/decorative" xmlns=""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EBAD3E03-2E3B-440C-9105-6F9D33006D66}"/>
              </a:ext>
              <a:ext uri="{C183D7F6-B498-43B3-948B-1728B52AA6E4}">
                <adec:decorative xmlns:adec="http://schemas.microsoft.com/office/drawing/2017/decorative" xmlns=""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xmlns=""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xmlns=""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xmlns=""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xmlns=""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xmlns=""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xmlns=""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xmlns=""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xmlns=""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xmlns=""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xmlns=""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xmlns=""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xmlns=""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xmlns=""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xmlns=""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xmlns=""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D514C6BF-376E-43E8-881D-2E767426990A}"/>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xmlns=""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xmlns=""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xmlns=""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xmlns=""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xmlns=""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xmlns=""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xmlns=""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xmlns=""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xmlns=""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xmlns="">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xmlns=""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xmlns="" id="{ED3361C9-310A-4255-A94E-B77588962DA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xmlns=""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xmlns=""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xmlns=""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xmlns="" id="{9D2AF524-D4B4-4A3A-9CE4-EDAFE1D5A37B}"/>
              </a:ext>
              <a:ext uri="{C183D7F6-B498-43B3-948B-1728B52AA6E4}">
                <adec:decorative xmlns:adec="http://schemas.microsoft.com/office/drawing/2017/decorative" xmlns=""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xmlns=""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xmlns=""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xmlns=""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xmlns=""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xmlns=""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xmlns=""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xmlns=""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xmlns=""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xmlns="" id="{D3795F91-C721-4363-956D-756673AE7957}"/>
              </a:ext>
              <a:ext uri="{C183D7F6-B498-43B3-948B-1728B52AA6E4}">
                <adec:decorative xmlns:adec="http://schemas.microsoft.com/office/drawing/2017/decorative" xmlns=""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xmlns="" id="{8AC14461-E27D-413D-B31A-47B74646AF25}"/>
              </a:ext>
              <a:ext uri="{C183D7F6-B498-43B3-948B-1728B52AA6E4}">
                <adec:decorative xmlns:adec="http://schemas.microsoft.com/office/drawing/2017/decorative" xmlns=""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xmlns="" id="{4D6AEA4C-7710-4829-BA87-8DD77F15932C}"/>
              </a:ext>
              <a:ext uri="{C183D7F6-B498-43B3-948B-1728B52AA6E4}">
                <adec:decorative xmlns:adec="http://schemas.microsoft.com/office/drawing/2017/decorative" xmlns=""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xmlns="" id="{E9BD473E-6203-491C-87AC-54AC0AB23333}"/>
              </a:ext>
              <a:ext uri="{C183D7F6-B498-43B3-948B-1728B52AA6E4}">
                <adec:decorative xmlns:adec="http://schemas.microsoft.com/office/drawing/2017/decorative" xmlns=""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xmlns=""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xmlns=""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xmlns=""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xmlns=""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xmlns=""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xmlns=""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xmlns=""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xmlns=""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xmlns=""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xmlns=""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xmlns=""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xmlns=""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xmlns=""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xmlns="" id="{9298DCF7-7DC1-4618-8133-F63847B0AFE2}"/>
              </a:ext>
              <a:ext uri="{C183D7F6-B498-43B3-948B-1728B52AA6E4}">
                <adec:decorative xmlns:adec="http://schemas.microsoft.com/office/drawing/2017/decorative" xmlns=""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653A6567-233D-4A3B-B52B-DE7E5E35A175}"/>
              </a:ext>
              <a:ext uri="{C183D7F6-B498-43B3-948B-1728B52AA6E4}">
                <adec:decorative xmlns:adec="http://schemas.microsoft.com/office/drawing/2017/decorative" xmlns=""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xmlns=""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xmlns=""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xmlns=""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xmlns=""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xmlns=""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xmlns=""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xmlns=""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xmlns=""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xmlns=""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xmlns=""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xmlns=""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xmlns="" id="{6D8D9106-8780-461D-9091-E074B0A3C956}"/>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xmlns=""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xmlns=""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xmlns=""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xmlns=""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xmlns=""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xmlns="" id="{F05D2CCB-CCFC-4A8A-ADA9-C1E4D13B968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AEE644D4-F9A4-4237-BD5C-4B97ABA9337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xmlns=""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xmlns=""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xmlns=""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xmlns=""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xmlns=""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xmlns=""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xmlns=""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xmlns=""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xmlns=""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xmlns=""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xmlns=""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xmlns=""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xmlns=""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xmlns="" id="{463D7850-C2A6-43CE-BBE4-8E81A0A593BF}"/>
              </a:ext>
              <a:ext uri="{C183D7F6-B498-43B3-948B-1728B52AA6E4}">
                <adec:decorative xmlns:adec="http://schemas.microsoft.com/office/drawing/2017/decorative" xmlns=""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EBAD3E03-2E3B-440C-9105-6F9D33006D66}"/>
              </a:ext>
              <a:ext uri="{C183D7F6-B498-43B3-948B-1728B52AA6E4}">
                <adec:decorative xmlns:adec="http://schemas.microsoft.com/office/drawing/2017/decorative" xmlns=""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xmlns=""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xmlns=""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xmlns=""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xmlns=""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79"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7.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7.xml"/><Relationship Id="rId5" Type="http://schemas.openxmlformats.org/officeDocument/2006/relationships/image" Target="../media/image25.jpe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image" Target="../media/image26.jpg"/><Relationship Id="rId1" Type="http://schemas.openxmlformats.org/officeDocument/2006/relationships/slideLayout" Target="../slideLayouts/slideLayout18.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33.jpg"/></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xmlns="" id="{E3474817-8866-7C87-49D6-F21C9AD25436}"/>
              </a:ext>
            </a:extLst>
          </p:cNvPr>
          <p:cNvGrpSpPr/>
          <p:nvPr/>
        </p:nvGrpSpPr>
        <p:grpSpPr>
          <a:xfrm>
            <a:off x="8896161" y="5052590"/>
            <a:ext cx="3048001" cy="1200329"/>
            <a:chOff x="524435" y="4787153"/>
            <a:chExt cx="2729752" cy="1200329"/>
          </a:xfrm>
        </p:grpSpPr>
        <p:sp>
          <p:nvSpPr>
            <p:cNvPr id="29" name="TextBox 28">
              <a:extLst>
                <a:ext uri="{FF2B5EF4-FFF2-40B4-BE49-F238E27FC236}">
                  <a16:creationId xmlns:a16="http://schemas.microsoft.com/office/drawing/2014/main" xmlns="" id="{20DF7C16-2772-9A0C-E1A4-52C5AE1B7277}"/>
                </a:ext>
              </a:extLst>
            </p:cNvPr>
            <p:cNvSpPr txBox="1"/>
            <p:nvPr/>
          </p:nvSpPr>
          <p:spPr>
            <a:xfrm>
              <a:off x="524435" y="4787153"/>
              <a:ext cx="1371600" cy="1200329"/>
            </a:xfrm>
            <a:prstGeom prst="rect">
              <a:avLst/>
            </a:prstGeom>
            <a:noFill/>
          </p:spPr>
          <p:txBody>
            <a:bodyPr wrap="square" rtlCol="0">
              <a:spAutoFit/>
            </a:bodyPr>
            <a:lstStyle/>
            <a:p>
              <a:r>
                <a:rPr lang="en-US" b="1" u="sng" dirty="0">
                  <a:latin typeface="Calibri" pitchFamily="34" charset="0"/>
                  <a:ea typeface="Calibri" pitchFamily="34" charset="0"/>
                  <a:cs typeface="Calibri" pitchFamily="34" charset="0"/>
                </a:rPr>
                <a:t>Team 05:</a:t>
              </a:r>
            </a:p>
            <a:p>
              <a:r>
                <a:rPr lang="en-US" dirty="0">
                  <a:latin typeface="Calibri" pitchFamily="34" charset="0"/>
                  <a:ea typeface="Calibri" pitchFamily="34" charset="0"/>
                  <a:cs typeface="Calibri" pitchFamily="34" charset="0"/>
                </a:rPr>
                <a:t>D. Sathish</a:t>
              </a:r>
            </a:p>
            <a:p>
              <a:r>
                <a:rPr lang="en-US" dirty="0">
                  <a:latin typeface="Calibri" pitchFamily="34" charset="0"/>
                  <a:ea typeface="Calibri" pitchFamily="34" charset="0"/>
                  <a:cs typeface="Calibri" pitchFamily="34" charset="0"/>
                </a:rPr>
                <a:t>C. Srikanth</a:t>
              </a:r>
            </a:p>
            <a:p>
              <a:r>
                <a:rPr lang="en-US" dirty="0">
                  <a:latin typeface="Calibri" pitchFamily="34" charset="0"/>
                  <a:ea typeface="Calibri" pitchFamily="34" charset="0"/>
                  <a:cs typeface="Calibri" pitchFamily="34" charset="0"/>
                </a:rPr>
                <a:t>J. Pooja</a:t>
              </a:r>
              <a:endParaRPr lang="en-IN" dirty="0">
                <a:latin typeface="Calibri" pitchFamily="34" charset="0"/>
                <a:ea typeface="Calibri" pitchFamily="34" charset="0"/>
                <a:cs typeface="Calibri" pitchFamily="34" charset="0"/>
              </a:endParaRPr>
            </a:p>
          </p:txBody>
        </p:sp>
        <p:sp>
          <p:nvSpPr>
            <p:cNvPr id="30" name="TextBox 29">
              <a:extLst>
                <a:ext uri="{FF2B5EF4-FFF2-40B4-BE49-F238E27FC236}">
                  <a16:creationId xmlns:a16="http://schemas.microsoft.com/office/drawing/2014/main" xmlns="" id="{B02E11C4-CE5A-30B9-A54C-ACE8AD02741B}"/>
                </a:ext>
              </a:extLst>
            </p:cNvPr>
            <p:cNvSpPr txBox="1"/>
            <p:nvPr/>
          </p:nvSpPr>
          <p:spPr>
            <a:xfrm>
              <a:off x="1770058" y="4787153"/>
              <a:ext cx="1484129" cy="1200329"/>
            </a:xfrm>
            <a:prstGeom prst="rect">
              <a:avLst/>
            </a:prstGeom>
            <a:noFill/>
          </p:spPr>
          <p:txBody>
            <a:bodyPr wrap="square" rtlCol="0">
              <a:spAutoFit/>
            </a:bodyPr>
            <a:lstStyle/>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20H55A0505</a:t>
              </a:r>
            </a:p>
            <a:p>
              <a:r>
                <a:rPr lang="en-US" dirty="0">
                  <a:latin typeface="Calibri" pitchFamily="34" charset="0"/>
                  <a:ea typeface="Calibri" pitchFamily="34" charset="0"/>
                  <a:cs typeface="Calibri" pitchFamily="34" charset="0"/>
                </a:rPr>
                <a:t>20H55A0501</a:t>
              </a:r>
            </a:p>
            <a:p>
              <a:r>
                <a:rPr lang="en-US" dirty="0">
                  <a:latin typeface="Calibri" pitchFamily="34" charset="0"/>
                  <a:ea typeface="Calibri" pitchFamily="34" charset="0"/>
                  <a:cs typeface="Calibri" pitchFamily="34" charset="0"/>
                </a:rPr>
                <a:t>20H55A0512</a:t>
              </a:r>
              <a:endParaRPr lang="en-IN" dirty="0">
                <a:latin typeface="Calibri" pitchFamily="34" charset="0"/>
                <a:ea typeface="Calibri" pitchFamily="34" charset="0"/>
                <a:cs typeface="Calibri" pitchFamily="34" charset="0"/>
              </a:endParaRPr>
            </a:p>
          </p:txBody>
        </p:sp>
      </p:grpSp>
      <p:graphicFrame>
        <p:nvGraphicFramePr>
          <p:cNvPr id="31" name="Table 30">
            <a:extLst>
              <a:ext uri="{FF2B5EF4-FFF2-40B4-BE49-F238E27FC236}">
                <a16:creationId xmlns:a16="http://schemas.microsoft.com/office/drawing/2014/main" xmlns="" id="{76EA5C05-1399-6D7B-B4D4-D933FA8EAED7}"/>
              </a:ext>
            </a:extLst>
          </p:cNvPr>
          <p:cNvGraphicFramePr>
            <a:graphicFrameLocks noGrp="1"/>
          </p:cNvGraphicFramePr>
          <p:nvPr>
            <p:extLst>
              <p:ext uri="{D42A27DB-BD31-4B8C-83A1-F6EECF244321}">
                <p14:modId xmlns:p14="http://schemas.microsoft.com/office/powerpoint/2010/main" val="2526626846"/>
              </p:ext>
            </p:extLst>
          </p:nvPr>
        </p:nvGraphicFramePr>
        <p:xfrm>
          <a:off x="5768788" y="775179"/>
          <a:ext cx="6140353" cy="1268775"/>
        </p:xfrm>
        <a:graphic>
          <a:graphicData uri="http://schemas.openxmlformats.org/drawingml/2006/table">
            <a:tbl>
              <a:tblPr>
                <a:tableStyleId>{2D5ABB26-0587-4C30-8999-92F81FD0307C}</a:tableStyleId>
              </a:tblPr>
              <a:tblGrid>
                <a:gridCol w="6140353">
                  <a:extLst>
                    <a:ext uri="{9D8B030D-6E8A-4147-A177-3AD203B41FA5}">
                      <a16:colId xmlns:a16="http://schemas.microsoft.com/office/drawing/2014/main" xmlns="" val="333672467"/>
                    </a:ext>
                  </a:extLst>
                </a:gridCol>
              </a:tblGrid>
              <a:tr h="422925">
                <a:tc>
                  <a:txBody>
                    <a:bodyPr/>
                    <a:lstStyle/>
                    <a:p>
                      <a:pPr algn="ctr" rtl="0" fontAlgn="b">
                        <a:spcBef>
                          <a:spcPts val="0"/>
                        </a:spcBef>
                        <a:spcAft>
                          <a:spcPts val="0"/>
                        </a:spcAft>
                      </a:pPr>
                      <a:r>
                        <a:rPr lang="en-US" sz="1700" b="1" u="none" strike="noStrike" dirty="0">
                          <a:solidFill>
                            <a:srgbClr val="000000"/>
                          </a:solidFill>
                          <a:effectLst>
                            <a:outerShdw blurRad="38100" dist="38100" dir="2700000" algn="tl">
                              <a:srgbClr val="000000">
                                <a:alpha val="43137"/>
                              </a:srgbClr>
                            </a:outerShdw>
                          </a:effectLst>
                        </a:rPr>
                        <a:t>CMR COLLEGE OF ENGINEERING &amp; TECHNOLOGY</a:t>
                      </a:r>
                      <a:endParaRPr lang="en-US" dirty="0">
                        <a:effectLst>
                          <a:outerShdw blurRad="38100" dist="38100" dir="2700000" algn="tl">
                            <a:srgbClr val="000000">
                              <a:alpha val="43137"/>
                            </a:srgbClr>
                          </a:outerShdw>
                        </a:effectLst>
                      </a:endParaRPr>
                    </a:p>
                  </a:txBody>
                  <a:tcPr marL="9525" marR="9525" anchor="b">
                    <a:solidFill>
                      <a:schemeClr val="bg1"/>
                    </a:solidFill>
                  </a:tcPr>
                </a:tc>
                <a:extLst>
                  <a:ext uri="{0D108BD9-81ED-4DB2-BD59-A6C34878D82A}">
                    <a16:rowId xmlns:a16="http://schemas.microsoft.com/office/drawing/2014/main" xmlns="" val="4093112225"/>
                  </a:ext>
                </a:extLst>
              </a:tr>
              <a:tr h="422925">
                <a:tc>
                  <a:txBody>
                    <a:bodyPr/>
                    <a:lstStyle/>
                    <a:p>
                      <a:pPr algn="ctr" rtl="0" fontAlgn="b">
                        <a:spcBef>
                          <a:spcPts val="0"/>
                        </a:spcBef>
                        <a:spcAft>
                          <a:spcPts val="0"/>
                        </a:spcAft>
                      </a:pPr>
                      <a:r>
                        <a:rPr lang="en-IN" sz="1700" b="0" u="none" strike="noStrike" dirty="0">
                          <a:solidFill>
                            <a:srgbClr val="000000"/>
                          </a:solidFill>
                          <a:effectLst/>
                        </a:rPr>
                        <a:t>Kandlakoya, Medchal, Hyderabad - 501401</a:t>
                      </a:r>
                      <a:endParaRPr lang="en-IN" dirty="0">
                        <a:effectLst/>
                      </a:endParaRPr>
                    </a:p>
                  </a:txBody>
                  <a:tcPr marL="9525" marR="9525" anchor="b">
                    <a:solidFill>
                      <a:schemeClr val="bg1"/>
                    </a:solidFill>
                  </a:tcPr>
                </a:tc>
                <a:extLst>
                  <a:ext uri="{0D108BD9-81ED-4DB2-BD59-A6C34878D82A}">
                    <a16:rowId xmlns:a16="http://schemas.microsoft.com/office/drawing/2014/main" xmlns="" val="1491292266"/>
                  </a:ext>
                </a:extLst>
              </a:tr>
              <a:tr h="422925">
                <a:tc>
                  <a:txBody>
                    <a:bodyPr/>
                    <a:lstStyle/>
                    <a:p>
                      <a:pPr algn="ctr" rtl="0" fontAlgn="b">
                        <a:spcBef>
                          <a:spcPts val="0"/>
                        </a:spcBef>
                        <a:spcAft>
                          <a:spcPts val="0"/>
                        </a:spcAft>
                      </a:pPr>
                      <a:r>
                        <a:rPr lang="en-US" sz="1700" b="0" u="none" strike="noStrike" dirty="0">
                          <a:solidFill>
                            <a:srgbClr val="000000"/>
                          </a:solidFill>
                          <a:effectLst/>
                        </a:rPr>
                        <a:t>Department of Computer Science and Engineering</a:t>
                      </a:r>
                      <a:endParaRPr lang="en-US" dirty="0">
                        <a:effectLst/>
                      </a:endParaRPr>
                    </a:p>
                  </a:txBody>
                  <a:tcPr marL="9525" marR="9525" anchor="b">
                    <a:solidFill>
                      <a:schemeClr val="bg1"/>
                    </a:solidFill>
                  </a:tcPr>
                </a:tc>
                <a:extLst>
                  <a:ext uri="{0D108BD9-81ED-4DB2-BD59-A6C34878D82A}">
                    <a16:rowId xmlns:a16="http://schemas.microsoft.com/office/drawing/2014/main" xmlns="" val="3788997474"/>
                  </a:ext>
                </a:extLst>
              </a:tr>
            </a:tbl>
          </a:graphicData>
        </a:graphic>
      </p:graphicFrame>
      <p:pic>
        <p:nvPicPr>
          <p:cNvPr id="32" name="Picture 2" descr="CMR College of Pharmacy updated... - CMR College of Pharmacy">
            <a:extLst>
              <a:ext uri="{FF2B5EF4-FFF2-40B4-BE49-F238E27FC236}">
                <a16:creationId xmlns:a16="http://schemas.microsoft.com/office/drawing/2014/main" xmlns="" id="{04DF9770-5350-8006-7ABC-F44155112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969" y="775177"/>
            <a:ext cx="2138084" cy="1268775"/>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1">
            <a:extLst>
              <a:ext uri="{FF2B5EF4-FFF2-40B4-BE49-F238E27FC236}">
                <a16:creationId xmlns:a16="http://schemas.microsoft.com/office/drawing/2014/main" xmlns="" id="{F8DEF136-1C30-541B-53E6-0F7DCA24FAE4}"/>
              </a:ext>
            </a:extLst>
          </p:cNvPr>
          <p:cNvSpPr txBox="1">
            <a:spLocks/>
          </p:cNvSpPr>
          <p:nvPr/>
        </p:nvSpPr>
        <p:spPr>
          <a:xfrm>
            <a:off x="5251077" y="3832861"/>
            <a:ext cx="6658064" cy="112220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IN" sz="3600" b="1" dirty="0">
                <a:solidFill>
                  <a:srgbClr val="002060"/>
                </a:solidFill>
                <a:effectLst>
                  <a:outerShdw blurRad="38100" dist="38100" dir="2700000" algn="tl">
                    <a:srgbClr val="000000">
                      <a:alpha val="43137"/>
                    </a:srgbClr>
                  </a:outerShdw>
                </a:effectLst>
                <a:latin typeface="Calibri" pitchFamily="34" charset="0"/>
                <a:ea typeface="Calibri" pitchFamily="34" charset="0"/>
                <a:cs typeface="Calibri" pitchFamily="34" charset="0"/>
              </a:rPr>
              <a:t>RIDER HELMET DETECTION FOR FUEL FILLING</a:t>
            </a:r>
          </a:p>
        </p:txBody>
      </p:sp>
      <p:sp>
        <p:nvSpPr>
          <p:cNvPr id="34" name="Subtitle 2">
            <a:extLst>
              <a:ext uri="{FF2B5EF4-FFF2-40B4-BE49-F238E27FC236}">
                <a16:creationId xmlns:a16="http://schemas.microsoft.com/office/drawing/2014/main" xmlns="" id="{742EB643-A4F9-3AA8-5109-62B5EAD52521}"/>
              </a:ext>
            </a:extLst>
          </p:cNvPr>
          <p:cNvSpPr txBox="1">
            <a:spLocks/>
          </p:cNvSpPr>
          <p:nvPr/>
        </p:nvSpPr>
        <p:spPr>
          <a:xfrm>
            <a:off x="5251077" y="4576750"/>
            <a:ext cx="3645084" cy="150607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u="sng" dirty="0">
              <a:latin typeface="Calibri" pitchFamily="34" charset="0"/>
              <a:ea typeface="Calibri" pitchFamily="34" charset="0"/>
              <a:cs typeface="Calibri" pitchFamily="34" charset="0"/>
            </a:endParaRPr>
          </a:p>
          <a:p>
            <a:pPr marL="0" indent="0">
              <a:buNone/>
            </a:pPr>
            <a:r>
              <a:rPr lang="en-US" sz="1800" b="1" u="sng" dirty="0">
                <a:latin typeface="Calibri" pitchFamily="34" charset="0"/>
                <a:ea typeface="Calibri" pitchFamily="34" charset="0"/>
                <a:cs typeface="Calibri" pitchFamily="34" charset="0"/>
              </a:rPr>
              <a:t>Under the Guidance of:</a:t>
            </a:r>
          </a:p>
          <a:p>
            <a:pPr marL="0" indent="0">
              <a:buNone/>
            </a:pPr>
            <a:r>
              <a:rPr lang="en-US" sz="1800" dirty="0">
                <a:latin typeface="Calibri" pitchFamily="34" charset="0"/>
                <a:ea typeface="Calibri" pitchFamily="34" charset="0"/>
                <a:cs typeface="Calibri" pitchFamily="34" charset="0"/>
              </a:rPr>
              <a:t>B. Gayathri </a:t>
            </a:r>
            <a:endParaRPr lang="en-US" sz="1800" dirty="0" smtClean="0">
              <a:latin typeface="Calibri" pitchFamily="34" charset="0"/>
              <a:ea typeface="Calibri" pitchFamily="34" charset="0"/>
              <a:cs typeface="Calibri" pitchFamily="34" charset="0"/>
            </a:endParaRPr>
          </a:p>
          <a:p>
            <a:pPr marL="0" indent="0">
              <a:buNone/>
            </a:pPr>
            <a:r>
              <a:rPr lang="en-US" sz="1400" dirty="0" smtClean="0">
                <a:latin typeface="Calibri" pitchFamily="34" charset="0"/>
                <a:ea typeface="Calibri" pitchFamily="34" charset="0"/>
                <a:cs typeface="Calibri" pitchFamily="34" charset="0"/>
              </a:rPr>
              <a:t>(</a:t>
            </a:r>
            <a:r>
              <a:rPr lang="en-US" sz="1400" dirty="0">
                <a:latin typeface="Calibri" pitchFamily="34" charset="0"/>
                <a:ea typeface="Calibri" pitchFamily="34" charset="0"/>
                <a:cs typeface="Calibri" pitchFamily="34" charset="0"/>
              </a:rPr>
              <a:t>Assistant Professor)</a:t>
            </a:r>
          </a:p>
        </p:txBody>
      </p:sp>
    </p:spTree>
    <p:extLst>
      <p:ext uri="{BB962C8B-B14F-4D97-AF65-F5344CB8AC3E}">
        <p14:creationId xmlns:p14="http://schemas.microsoft.com/office/powerpoint/2010/main" val="1472106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1">
            <a:extLst>
              <a:ext uri="{FF2B5EF4-FFF2-40B4-BE49-F238E27FC236}">
                <a16:creationId xmlns:a16="http://schemas.microsoft.com/office/drawing/2014/main" xmlns="" id="{93B4F184-EB61-F9B1-BFA3-E54FBAEA8B6F}"/>
              </a:ext>
            </a:extLst>
          </p:cNvPr>
          <p:cNvSpPr txBox="1">
            <a:spLocks/>
          </p:cNvSpPr>
          <p:nvPr/>
        </p:nvSpPr>
        <p:spPr>
          <a:xfrm>
            <a:off x="8181900" y="3753523"/>
            <a:ext cx="3485006" cy="141463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5400" b="1" u="sng"/>
              <a:t>o</a:t>
            </a:r>
            <a:r>
              <a:rPr lang="en-US" sz="3200" b="1" u="sng" cap="none"/>
              <a:t>bjective</a:t>
            </a:r>
            <a:endParaRPr lang="en-IN" sz="3200" b="1" u="sng" cap="none" dirty="0"/>
          </a:p>
        </p:txBody>
      </p:sp>
    </p:spTree>
    <p:extLst>
      <p:ext uri="{BB962C8B-B14F-4D97-AF65-F5344CB8AC3E}">
        <p14:creationId xmlns:p14="http://schemas.microsoft.com/office/powerpoint/2010/main" val="2171599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7E1C88-627C-4655-A4FB-0BB02EDB078A}"/>
              </a:ext>
            </a:extLst>
          </p:cNvPr>
          <p:cNvSpPr>
            <a:spLocks noGrp="1"/>
          </p:cNvSpPr>
          <p:nvPr>
            <p:ph type="title"/>
          </p:nvPr>
        </p:nvSpPr>
        <p:spPr>
          <a:xfrm>
            <a:off x="1362075" y="1671639"/>
            <a:ext cx="5111750" cy="1204912"/>
          </a:xfrm>
        </p:spPr>
        <p:txBody>
          <a:bodyPr/>
          <a:lstStyle/>
          <a:p>
            <a:r>
              <a:rPr lang="en-US" sz="4400" b="1" u="sng" dirty="0"/>
              <a:t>O</a:t>
            </a:r>
            <a:r>
              <a:rPr lang="en-US" b="1" u="sng" cap="none" dirty="0"/>
              <a:t>bjective</a:t>
            </a:r>
            <a:endParaRPr lang="en-US" b="1" u="sng" dirty="0"/>
          </a:p>
        </p:txBody>
      </p:sp>
      <p:sp>
        <p:nvSpPr>
          <p:cNvPr id="3" name="Content Placeholder 2">
            <a:extLst>
              <a:ext uri="{FF2B5EF4-FFF2-40B4-BE49-F238E27FC236}">
                <a16:creationId xmlns:a16="http://schemas.microsoft.com/office/drawing/2014/main" xmlns="" id="{033634FE-ADF0-4BC3-A0A9-447EA9DD096B}"/>
              </a:ext>
            </a:extLst>
          </p:cNvPr>
          <p:cNvSpPr>
            <a:spLocks noGrp="1"/>
          </p:cNvSpPr>
          <p:nvPr>
            <p:ph type="body" idx="1"/>
          </p:nvPr>
        </p:nvSpPr>
        <p:spPr>
          <a:xfrm>
            <a:off x="1362074" y="3660773"/>
            <a:ext cx="6154831" cy="2121461"/>
          </a:xfrm>
        </p:spPr>
        <p:txBody>
          <a:bodyPr vert="horz" lIns="91440" tIns="45720" rIns="91440" bIns="45720" rtlCol="0" anchor="t">
            <a:noAutofit/>
          </a:bodyPr>
          <a:lstStyle/>
          <a:p>
            <a:r>
              <a:rPr lang="en-ZA" dirty="0"/>
              <a:t>Our main objective is to develop a system which detects the motorcycle rider with helmet and allows him to fuel filling at pumps of </a:t>
            </a:r>
            <a:r>
              <a:rPr lang="en-US" dirty="0"/>
              <a:t>petroleum bunk.</a:t>
            </a:r>
          </a:p>
          <a:p>
            <a:r>
              <a:rPr lang="en-US" noProof="1"/>
              <a:t>Here we allowing the rider for fuelling after detection of helmet, if helmet detected successfully then the system process the instructions to the Arduino then the gates raised and system allows the biker for fuelling.</a:t>
            </a:r>
            <a:endParaRPr lang="en-ZA" noProof="1"/>
          </a:p>
        </p:txBody>
      </p:sp>
      <p:sp>
        <p:nvSpPr>
          <p:cNvPr id="6" name="Slide Number Placeholder 5">
            <a:extLst>
              <a:ext uri="{FF2B5EF4-FFF2-40B4-BE49-F238E27FC236}">
                <a16:creationId xmlns:a16="http://schemas.microsoft.com/office/drawing/2014/main" xmlns=""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346372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23A557C-3CB5-6A50-54C4-43C7C967188D}"/>
              </a:ext>
            </a:extLst>
          </p:cNvPr>
          <p:cNvSpPr txBox="1">
            <a:spLocks/>
          </p:cNvSpPr>
          <p:nvPr/>
        </p:nvSpPr>
        <p:spPr>
          <a:xfrm>
            <a:off x="7319683" y="4595020"/>
            <a:ext cx="4082142" cy="585788"/>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5300" b="1" u="sng" dirty="0"/>
              <a:t>s</a:t>
            </a:r>
            <a:r>
              <a:rPr lang="en-US" b="1" u="sng" cap="none" dirty="0"/>
              <a:t>cope</a:t>
            </a:r>
            <a:r>
              <a:rPr lang="en-US" b="1" u="sng" dirty="0"/>
              <a:t> &amp; </a:t>
            </a:r>
            <a:r>
              <a:rPr lang="en-US" sz="5300" b="1" u="sng" dirty="0"/>
              <a:t>L</a:t>
            </a:r>
            <a:r>
              <a:rPr lang="en-US" b="1" u="sng" cap="none" dirty="0"/>
              <a:t>imitations</a:t>
            </a:r>
            <a:endParaRPr lang="en-US" b="1" u="sng" dirty="0"/>
          </a:p>
        </p:txBody>
      </p:sp>
    </p:spTree>
    <p:extLst>
      <p:ext uri="{BB962C8B-B14F-4D97-AF65-F5344CB8AC3E}">
        <p14:creationId xmlns:p14="http://schemas.microsoft.com/office/powerpoint/2010/main" val="1873057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708C79-A4AC-4B5D-92DF-600737E4D11A}"/>
              </a:ext>
            </a:extLst>
          </p:cNvPr>
          <p:cNvSpPr>
            <a:spLocks noGrp="1"/>
          </p:cNvSpPr>
          <p:nvPr>
            <p:ph type="title"/>
          </p:nvPr>
        </p:nvSpPr>
        <p:spPr>
          <a:xfrm>
            <a:off x="838200" y="5509419"/>
            <a:ext cx="4082142" cy="585788"/>
          </a:xfrm>
        </p:spPr>
        <p:txBody>
          <a:bodyPr>
            <a:normAutofit fontScale="90000"/>
          </a:bodyPr>
          <a:lstStyle/>
          <a:p>
            <a:r>
              <a:rPr lang="en-US" sz="4900" b="1" u="sng" dirty="0"/>
              <a:t>s</a:t>
            </a:r>
            <a:r>
              <a:rPr lang="en-US" b="1" u="sng" cap="none" dirty="0"/>
              <a:t>cope</a:t>
            </a:r>
            <a:r>
              <a:rPr lang="en-US" b="1" u="sng" dirty="0"/>
              <a:t> </a:t>
            </a:r>
            <a:r>
              <a:rPr lang="en-US" sz="3600" b="1" u="sng" dirty="0"/>
              <a:t>&amp;</a:t>
            </a:r>
            <a:r>
              <a:rPr lang="en-US" b="1" u="sng" dirty="0"/>
              <a:t> </a:t>
            </a:r>
            <a:r>
              <a:rPr lang="en-US" sz="4900" b="1" u="sng" dirty="0"/>
              <a:t>L</a:t>
            </a:r>
            <a:r>
              <a:rPr lang="en-US" b="1" u="sng" cap="none" dirty="0"/>
              <a:t>imitations</a:t>
            </a:r>
            <a:endParaRPr lang="en-US" b="1" u="sng" dirty="0"/>
          </a:p>
        </p:txBody>
      </p:sp>
      <p:sp>
        <p:nvSpPr>
          <p:cNvPr id="3" name="Content Placeholder 2">
            <a:extLst>
              <a:ext uri="{FF2B5EF4-FFF2-40B4-BE49-F238E27FC236}">
                <a16:creationId xmlns:a16="http://schemas.microsoft.com/office/drawing/2014/main" xmlns=""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scope</a:t>
            </a:r>
          </a:p>
        </p:txBody>
      </p:sp>
      <p:sp>
        <p:nvSpPr>
          <p:cNvPr id="4" name="Text Placeholder 3">
            <a:extLst>
              <a:ext uri="{FF2B5EF4-FFF2-40B4-BE49-F238E27FC236}">
                <a16:creationId xmlns:a16="http://schemas.microsoft.com/office/drawing/2014/main" xmlns="" id="{F5FF1291-56EB-4A7B-A198-1D91F9ECC5D3}"/>
              </a:ext>
            </a:extLst>
          </p:cNvPr>
          <p:cNvSpPr>
            <a:spLocks noGrp="1"/>
          </p:cNvSpPr>
          <p:nvPr>
            <p:ph type="body" sz="quarter" idx="14"/>
          </p:nvPr>
        </p:nvSpPr>
        <p:spPr>
          <a:xfrm>
            <a:off x="1138918" y="3661569"/>
            <a:ext cx="2141764" cy="514350"/>
          </a:xfrm>
        </p:spPr>
        <p:txBody>
          <a:bodyPr/>
          <a:lstStyle/>
          <a:p>
            <a:r>
              <a:rPr lang="en-US" dirty="0"/>
              <a:t>limitations</a:t>
            </a:r>
          </a:p>
        </p:txBody>
      </p:sp>
      <p:sp>
        <p:nvSpPr>
          <p:cNvPr id="7" name="Text Placeholder 6">
            <a:extLst>
              <a:ext uri="{FF2B5EF4-FFF2-40B4-BE49-F238E27FC236}">
                <a16:creationId xmlns:a16="http://schemas.microsoft.com/office/drawing/2014/main" xmlns="" id="{D7EB25CA-DA83-483D-AF83-0001BDF2DE2B}"/>
              </a:ext>
            </a:extLst>
          </p:cNvPr>
          <p:cNvSpPr>
            <a:spLocks noGrp="1"/>
          </p:cNvSpPr>
          <p:nvPr>
            <p:ph type="body" sz="quarter" idx="17"/>
          </p:nvPr>
        </p:nvSpPr>
        <p:spPr>
          <a:xfrm>
            <a:off x="4401535" y="1594478"/>
            <a:ext cx="6235089" cy="1010842"/>
          </a:xfrm>
        </p:spPr>
        <p:txBody>
          <a:bodyPr>
            <a:normAutofit/>
          </a:bodyPr>
          <a:lstStyle/>
          <a:p>
            <a:r>
              <a:rPr lang="en-US" sz="1400" b="0" i="0" u="none" strike="noStrike" dirty="0">
                <a:effectLst/>
              </a:rPr>
              <a:t>The helmet detection ensures motorcycle rider safety and also takes the necessary steps to reduce accident causality.</a:t>
            </a:r>
          </a:p>
          <a:p>
            <a:endParaRPr lang="en-US" dirty="0"/>
          </a:p>
        </p:txBody>
      </p:sp>
      <p:sp>
        <p:nvSpPr>
          <p:cNvPr id="8" name="Text Placeholder 7">
            <a:extLst>
              <a:ext uri="{FF2B5EF4-FFF2-40B4-BE49-F238E27FC236}">
                <a16:creationId xmlns:a16="http://schemas.microsoft.com/office/drawing/2014/main" xmlns="" id="{B46CE8C6-E12D-4A0D-8553-7FFA31941D56}"/>
              </a:ext>
            </a:extLst>
          </p:cNvPr>
          <p:cNvSpPr>
            <a:spLocks noGrp="1"/>
          </p:cNvSpPr>
          <p:nvPr>
            <p:ph type="body" sz="quarter" idx="18"/>
          </p:nvPr>
        </p:nvSpPr>
        <p:spPr>
          <a:xfrm>
            <a:off x="5543241" y="3747260"/>
            <a:ext cx="5539095" cy="1010842"/>
          </a:xfrm>
        </p:spPr>
        <p:txBody>
          <a:bodyPr>
            <a:normAutofit/>
          </a:bodyPr>
          <a:lstStyle/>
          <a:p>
            <a:r>
              <a:rPr lang="en-US" sz="1400" b="0" i="0" u="none" strike="noStrike" dirty="0">
                <a:effectLst/>
              </a:rPr>
              <a:t>We can’t sure that bike rider </a:t>
            </a:r>
            <a:r>
              <a:rPr lang="en-US" dirty="0"/>
              <a:t>will</a:t>
            </a:r>
            <a:r>
              <a:rPr lang="en-US" sz="1400" b="0" i="0" u="none" strike="noStrike" dirty="0">
                <a:effectLst/>
              </a:rPr>
              <a:t> wear helmet through-out the ride</a:t>
            </a:r>
          </a:p>
        </p:txBody>
      </p:sp>
      <p:sp>
        <p:nvSpPr>
          <p:cNvPr id="24" name="TextBox 23">
            <a:extLst>
              <a:ext uri="{FF2B5EF4-FFF2-40B4-BE49-F238E27FC236}">
                <a16:creationId xmlns:a16="http://schemas.microsoft.com/office/drawing/2014/main" xmlns="" id="{EE5FF159-4F95-AABC-419E-20D8388DA6EE}"/>
              </a:ext>
            </a:extLst>
          </p:cNvPr>
          <p:cNvSpPr txBox="1"/>
          <p:nvPr/>
        </p:nvSpPr>
        <p:spPr>
          <a:xfrm>
            <a:off x="4984096" y="2686526"/>
            <a:ext cx="6098240" cy="523220"/>
          </a:xfrm>
          <a:prstGeom prst="rect">
            <a:avLst/>
          </a:prstGeom>
          <a:noFill/>
        </p:spPr>
        <p:txBody>
          <a:bodyPr wrap="square">
            <a:spAutoFit/>
          </a:bodyPr>
          <a:lstStyle/>
          <a:p>
            <a:r>
              <a:rPr lang="en-US" sz="1400" b="0" i="0" u="none" strike="noStrike" dirty="0">
                <a:effectLst/>
              </a:rPr>
              <a:t>We keep helmet as a mandatory for rider while filling fuel at petroleum bunks every biker will maintain and wearied with helmet using this caution.</a:t>
            </a:r>
          </a:p>
        </p:txBody>
      </p:sp>
      <p:cxnSp>
        <p:nvCxnSpPr>
          <p:cNvPr id="26" name="Straight Connector 25">
            <a:extLst>
              <a:ext uri="{FF2B5EF4-FFF2-40B4-BE49-F238E27FC236}">
                <a16:creationId xmlns:a16="http://schemas.microsoft.com/office/drawing/2014/main" xmlns="" id="{696ECA6E-8C7F-8287-D3F4-4B6B84A03DE6}"/>
              </a:ext>
            </a:extLst>
          </p:cNvPr>
          <p:cNvCxnSpPr>
            <a:cxnSpLocks/>
          </p:cNvCxnSpPr>
          <p:nvPr/>
        </p:nvCxnSpPr>
        <p:spPr>
          <a:xfrm>
            <a:off x="2569988" y="1796021"/>
            <a:ext cx="590071" cy="1068202"/>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xmlns="" id="{63A60C13-4318-93FA-720D-A080C04150D9}"/>
              </a:ext>
            </a:extLst>
          </p:cNvPr>
          <p:cNvCxnSpPr>
            <a:cxnSpLocks/>
          </p:cNvCxnSpPr>
          <p:nvPr/>
        </p:nvCxnSpPr>
        <p:spPr>
          <a:xfrm>
            <a:off x="3771123" y="3952267"/>
            <a:ext cx="590071" cy="1068202"/>
          </a:xfrm>
          <a:prstGeom prst="line">
            <a:avLst/>
          </a:prstGeom>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xmlns="" id="{790F41EC-DA9A-0C5B-FEE2-A9821A06AA27}"/>
              </a:ext>
            </a:extLst>
          </p:cNvPr>
          <p:cNvSpPr txBox="1"/>
          <p:nvPr/>
        </p:nvSpPr>
        <p:spPr>
          <a:xfrm>
            <a:off x="6093760" y="4835803"/>
            <a:ext cx="6098240" cy="307777"/>
          </a:xfrm>
          <a:prstGeom prst="rect">
            <a:avLst/>
          </a:prstGeom>
          <a:noFill/>
        </p:spPr>
        <p:txBody>
          <a:bodyPr wrap="square">
            <a:spAutoFit/>
          </a:bodyPr>
          <a:lstStyle/>
          <a:p>
            <a:r>
              <a:rPr lang="en-US" sz="1400" b="0" i="0" u="none" strike="noStrike" dirty="0">
                <a:effectLst/>
              </a:rPr>
              <a:t>Our project </a:t>
            </a:r>
            <a:r>
              <a:rPr lang="en-US" sz="1400" dirty="0"/>
              <a:t>detects</a:t>
            </a:r>
            <a:r>
              <a:rPr lang="en-US" sz="1400" b="0" i="0" u="none" strike="noStrike" dirty="0">
                <a:effectLst/>
              </a:rPr>
              <a:t> only riders helmet  at petroleum bunks.</a:t>
            </a:r>
          </a:p>
        </p:txBody>
      </p:sp>
    </p:spTree>
    <p:extLst>
      <p:ext uri="{BB962C8B-B14F-4D97-AF65-F5344CB8AC3E}">
        <p14:creationId xmlns:p14="http://schemas.microsoft.com/office/powerpoint/2010/main" val="17385616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23A557C-3CB5-6A50-54C4-43C7C967188D}"/>
              </a:ext>
            </a:extLst>
          </p:cNvPr>
          <p:cNvSpPr txBox="1">
            <a:spLocks/>
          </p:cNvSpPr>
          <p:nvPr/>
        </p:nvSpPr>
        <p:spPr>
          <a:xfrm>
            <a:off x="7319683" y="4595020"/>
            <a:ext cx="4082142" cy="585788"/>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5300" b="1" u="sng" dirty="0"/>
              <a:t>P</a:t>
            </a:r>
            <a:r>
              <a:rPr lang="en-US" b="1" u="sng" cap="none" dirty="0"/>
              <a:t>roblem definition</a:t>
            </a:r>
            <a:endParaRPr lang="en-US" b="1" u="sng" dirty="0"/>
          </a:p>
        </p:txBody>
      </p:sp>
    </p:spTree>
    <p:extLst>
      <p:ext uri="{BB962C8B-B14F-4D97-AF65-F5344CB8AC3E}">
        <p14:creationId xmlns:p14="http://schemas.microsoft.com/office/powerpoint/2010/main" val="3578525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7E1C88-627C-4655-A4FB-0BB02EDB078A}"/>
              </a:ext>
            </a:extLst>
          </p:cNvPr>
          <p:cNvSpPr>
            <a:spLocks noGrp="1"/>
          </p:cNvSpPr>
          <p:nvPr>
            <p:ph type="title"/>
          </p:nvPr>
        </p:nvSpPr>
        <p:spPr>
          <a:xfrm>
            <a:off x="1362075" y="1671639"/>
            <a:ext cx="5111750" cy="1204912"/>
          </a:xfrm>
        </p:spPr>
        <p:txBody>
          <a:bodyPr/>
          <a:lstStyle/>
          <a:p>
            <a:r>
              <a:rPr lang="en-US" sz="4400" b="1" u="sng" cap="none" dirty="0">
                <a:latin typeface="Calibri" pitchFamily="34" charset="0"/>
                <a:ea typeface="Calibri" pitchFamily="34" charset="0"/>
                <a:cs typeface="Calibri" pitchFamily="34" charset="0"/>
              </a:rPr>
              <a:t>P</a:t>
            </a:r>
            <a:r>
              <a:rPr lang="en-US" b="1" u="sng" cap="none" dirty="0">
                <a:latin typeface="Calibri" pitchFamily="34" charset="0"/>
                <a:ea typeface="Calibri" pitchFamily="34" charset="0"/>
                <a:cs typeface="Calibri" pitchFamily="34" charset="0"/>
              </a:rPr>
              <a:t>roblem </a:t>
            </a:r>
            <a:r>
              <a:rPr lang="en-IN" b="1" u="sng" cap="none" dirty="0">
                <a:latin typeface="Calibri" pitchFamily="34" charset="0"/>
                <a:ea typeface="Calibri" pitchFamily="34" charset="0"/>
                <a:cs typeface="Calibri" pitchFamily="34" charset="0"/>
              </a:rPr>
              <a:t>Definition </a:t>
            </a:r>
            <a:endParaRPr lang="en-US" b="1" u="sng" dirty="0">
              <a:latin typeface="Calibri" pitchFamily="34" charset="0"/>
              <a:ea typeface="Calibri" pitchFamily="34" charset="0"/>
              <a:cs typeface="Calibri" pitchFamily="34" charset="0"/>
            </a:endParaRPr>
          </a:p>
        </p:txBody>
      </p:sp>
      <p:sp>
        <p:nvSpPr>
          <p:cNvPr id="3" name="Content Placeholder 2">
            <a:extLst>
              <a:ext uri="{FF2B5EF4-FFF2-40B4-BE49-F238E27FC236}">
                <a16:creationId xmlns:a16="http://schemas.microsoft.com/office/drawing/2014/main" xmlns="" id="{033634FE-ADF0-4BC3-A0A9-447EA9DD096B}"/>
              </a:ext>
            </a:extLst>
          </p:cNvPr>
          <p:cNvSpPr>
            <a:spLocks noGrp="1"/>
          </p:cNvSpPr>
          <p:nvPr>
            <p:ph type="body" idx="1"/>
          </p:nvPr>
        </p:nvSpPr>
        <p:spPr>
          <a:xfrm>
            <a:off x="1362074" y="3660773"/>
            <a:ext cx="6154831" cy="2121461"/>
          </a:xfrm>
        </p:spPr>
        <p:txBody>
          <a:bodyPr vert="horz" lIns="91440" tIns="45720" rIns="91440" bIns="45720" rtlCol="0" anchor="t">
            <a:noAutofit/>
          </a:bodyPr>
          <a:lstStyle/>
          <a:p>
            <a:r>
              <a:rPr lang="en-ZA" dirty="0">
                <a:latin typeface="Calibri" pitchFamily="34" charset="0"/>
                <a:ea typeface="Calibri" pitchFamily="34" charset="0"/>
                <a:cs typeface="Calibri" pitchFamily="34" charset="0"/>
              </a:rPr>
              <a:t>Our main objective is to develop a system which detects the motorcycle rider with helmet and allows him to fuel filling at pumps of </a:t>
            </a:r>
            <a:r>
              <a:rPr lang="en-US" dirty="0">
                <a:latin typeface="Calibri" pitchFamily="34" charset="0"/>
                <a:ea typeface="Calibri" pitchFamily="34" charset="0"/>
                <a:cs typeface="Calibri" pitchFamily="34" charset="0"/>
              </a:rPr>
              <a:t>petroleum bunk.</a:t>
            </a:r>
          </a:p>
          <a:p>
            <a:r>
              <a:rPr lang="en-US" noProof="1">
                <a:latin typeface="Calibri" pitchFamily="34" charset="0"/>
                <a:ea typeface="Calibri" pitchFamily="34" charset="0"/>
                <a:cs typeface="Calibri" pitchFamily="34" charset="0"/>
              </a:rPr>
              <a:t>Here we allowing the rider for fuelling after detection of helmet, if helmet detected successfully then the system process the instructions to the Arduino then the gates raised and system allows the biker for fuelling.</a:t>
            </a:r>
            <a:endParaRPr lang="en-ZA" noProof="1">
              <a:latin typeface="Calibri" pitchFamily="34" charset="0"/>
              <a:ea typeface="Calibri" pitchFamily="34" charset="0"/>
              <a:cs typeface="Calibri" pitchFamily="34" charset="0"/>
            </a:endParaRPr>
          </a:p>
        </p:txBody>
      </p:sp>
      <p:sp>
        <p:nvSpPr>
          <p:cNvPr id="6" name="Slide Number Placeholder 5">
            <a:extLst>
              <a:ext uri="{FF2B5EF4-FFF2-40B4-BE49-F238E27FC236}">
                <a16:creationId xmlns:a16="http://schemas.microsoft.com/office/drawing/2014/main" xmlns=""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latin typeface="Calibri" pitchFamily="34" charset="0"/>
                <a:ea typeface="Calibri" pitchFamily="34" charset="0"/>
                <a:cs typeface="Calibri" pitchFamily="34" charset="0"/>
              </a:rPr>
              <a:pPr/>
              <a:t>15</a:t>
            </a:fld>
            <a:endParaRPr lang="en-US"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2768700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23A557C-3CB5-6A50-54C4-43C7C967188D}"/>
              </a:ext>
            </a:extLst>
          </p:cNvPr>
          <p:cNvSpPr txBox="1">
            <a:spLocks/>
          </p:cNvSpPr>
          <p:nvPr/>
        </p:nvSpPr>
        <p:spPr>
          <a:xfrm>
            <a:off x="7319683" y="4595020"/>
            <a:ext cx="4082142" cy="585788"/>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5300" b="1" u="sng" dirty="0">
                <a:latin typeface="Calibri" pitchFamily="34" charset="0"/>
                <a:ea typeface="Calibri" pitchFamily="34" charset="0"/>
                <a:cs typeface="Calibri" pitchFamily="34" charset="0"/>
              </a:rPr>
              <a:t>E</a:t>
            </a:r>
            <a:r>
              <a:rPr lang="en-US" b="1" u="sng" cap="none" dirty="0">
                <a:latin typeface="Calibri" pitchFamily="34" charset="0"/>
                <a:ea typeface="Calibri" pitchFamily="34" charset="0"/>
                <a:cs typeface="Calibri" pitchFamily="34" charset="0"/>
              </a:rPr>
              <a:t>xisting methods</a:t>
            </a:r>
            <a:endParaRPr lang="en-US" b="1" u="sng"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2661844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031FE9-9059-4FE8-B4AC-9771F23A1B89}"/>
              </a:ext>
            </a:extLst>
          </p:cNvPr>
          <p:cNvSpPr>
            <a:spLocks noGrp="1"/>
          </p:cNvSpPr>
          <p:nvPr>
            <p:ph type="title"/>
          </p:nvPr>
        </p:nvSpPr>
        <p:spPr>
          <a:xfrm>
            <a:off x="187568" y="4472042"/>
            <a:ext cx="5248905" cy="1325563"/>
          </a:xfrm>
        </p:spPr>
        <p:txBody>
          <a:bodyPr>
            <a:normAutofit/>
          </a:bodyPr>
          <a:lstStyle/>
          <a:p>
            <a:r>
              <a:rPr lang="en-IN" sz="4400" b="1" u="sng" cap="none" dirty="0" smtClean="0">
                <a:latin typeface="Calibri" pitchFamily="34" charset="0"/>
                <a:ea typeface="Calibri" pitchFamily="34" charset="0"/>
                <a:cs typeface="Calibri" pitchFamily="34" charset="0"/>
              </a:rPr>
              <a:t>E</a:t>
            </a:r>
            <a:r>
              <a:rPr lang="en-IN" b="1" u="sng" cap="none" dirty="0" smtClean="0">
                <a:latin typeface="Calibri" pitchFamily="34" charset="0"/>
                <a:ea typeface="Calibri" pitchFamily="34" charset="0"/>
                <a:cs typeface="Calibri" pitchFamily="34" charset="0"/>
              </a:rPr>
              <a:t>xisting method</a:t>
            </a:r>
            <a:endParaRPr lang="en-US" b="1" u="sng" cap="none" dirty="0">
              <a:latin typeface="Calibri" pitchFamily="34" charset="0"/>
              <a:ea typeface="Calibri" pitchFamily="34" charset="0"/>
              <a:cs typeface="Calibri" pitchFamily="34" charset="0"/>
            </a:endParaRPr>
          </a:p>
        </p:txBody>
      </p:sp>
      <p:sp>
        <p:nvSpPr>
          <p:cNvPr id="4" name="Text Placeholder 3">
            <a:extLst>
              <a:ext uri="{FF2B5EF4-FFF2-40B4-BE49-F238E27FC236}">
                <a16:creationId xmlns:a16="http://schemas.microsoft.com/office/drawing/2014/main" xmlns="" id="{AC1C80FB-53F9-42EE-B1E6-D0F998EC5DFA}"/>
              </a:ext>
            </a:extLst>
          </p:cNvPr>
          <p:cNvSpPr>
            <a:spLocks noGrp="1"/>
          </p:cNvSpPr>
          <p:nvPr>
            <p:ph type="body" sz="quarter" idx="15"/>
          </p:nvPr>
        </p:nvSpPr>
        <p:spPr>
          <a:xfrm>
            <a:off x="4548553" y="2209681"/>
            <a:ext cx="6805247" cy="3357399"/>
          </a:xfrm>
        </p:spPr>
        <p:txBody>
          <a:bodyPr>
            <a:normAutofit/>
          </a:bodyPr>
          <a:lstStyle/>
          <a:p>
            <a:pPr algn="just"/>
            <a:r>
              <a:rPr lang="en-US" sz="1800" b="0" i="0" u="none" strike="noStrike" baseline="0" dirty="0">
                <a:solidFill>
                  <a:srgbClr val="000000"/>
                </a:solidFill>
                <a:latin typeface="Calibri" pitchFamily="34" charset="0"/>
                <a:ea typeface="Calibri" pitchFamily="34" charset="0"/>
                <a:cs typeface="Calibri" pitchFamily="34" charset="0"/>
              </a:rPr>
              <a:t>The Existing system monitors the traffic violations primarily through CCTV recordings, where the traffic police have to look into the frame where the traffic violation is happening, zoom into the license plate in case rider is not wearing helmet. But this requires lot of manpower and time as the traffic violations frequently and the number of people using motorcycles is increasing day-by-day. </a:t>
            </a:r>
          </a:p>
          <a:p>
            <a:pPr algn="just"/>
            <a:r>
              <a:rPr lang="en-US" sz="1800" b="0" i="0" u="none" strike="noStrike" baseline="0" dirty="0">
                <a:solidFill>
                  <a:srgbClr val="000000"/>
                </a:solidFill>
                <a:latin typeface="Calibri" pitchFamily="34" charset="0"/>
                <a:ea typeface="Calibri" pitchFamily="34" charset="0"/>
                <a:cs typeface="Calibri" pitchFamily="34" charset="0"/>
              </a:rPr>
              <a:t>Hence efficient and feasible techniques have to be created to overcome these problems. Manual surveillance of traffic using a person on roads is an existing methodology. </a:t>
            </a:r>
            <a:endParaRPr lang="en-US"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31531345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23A557C-3CB5-6A50-54C4-43C7C967188D}"/>
              </a:ext>
            </a:extLst>
          </p:cNvPr>
          <p:cNvSpPr txBox="1">
            <a:spLocks/>
          </p:cNvSpPr>
          <p:nvPr/>
        </p:nvSpPr>
        <p:spPr>
          <a:xfrm>
            <a:off x="5257800" y="4595019"/>
            <a:ext cx="6144025" cy="1308239"/>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5300" b="1" u="sng" dirty="0"/>
              <a:t>D</a:t>
            </a:r>
            <a:r>
              <a:rPr lang="en-US" b="1" u="sng" cap="none" dirty="0"/>
              <a:t>ata Collection &amp; </a:t>
            </a:r>
            <a:r>
              <a:rPr lang="en-US" sz="4500" b="1" u="sng" cap="none" dirty="0"/>
              <a:t>P</a:t>
            </a:r>
            <a:r>
              <a:rPr lang="en-US" b="1" u="sng" cap="none" dirty="0"/>
              <a:t>erformance Metric Study</a:t>
            </a:r>
            <a:endParaRPr lang="en-US" b="1" u="sng" dirty="0"/>
          </a:p>
        </p:txBody>
      </p:sp>
    </p:spTree>
    <p:extLst>
      <p:ext uri="{BB962C8B-B14F-4D97-AF65-F5344CB8AC3E}">
        <p14:creationId xmlns:p14="http://schemas.microsoft.com/office/powerpoint/2010/main" val="3495456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031FE9-9059-4FE8-B4AC-9771F23A1B89}"/>
              </a:ext>
            </a:extLst>
          </p:cNvPr>
          <p:cNvSpPr>
            <a:spLocks noGrp="1"/>
          </p:cNvSpPr>
          <p:nvPr>
            <p:ph type="title"/>
          </p:nvPr>
        </p:nvSpPr>
        <p:spPr>
          <a:xfrm>
            <a:off x="1508760" y="4156405"/>
            <a:ext cx="3139440" cy="1325563"/>
          </a:xfrm>
        </p:spPr>
        <p:txBody>
          <a:bodyPr/>
          <a:lstStyle/>
          <a:p>
            <a:r>
              <a:rPr lang="en-US" sz="4400" b="1" u="sng" dirty="0"/>
              <a:t>D</a:t>
            </a:r>
            <a:r>
              <a:rPr lang="en-US" u="sng" cap="none" dirty="0"/>
              <a:t>ata collection</a:t>
            </a:r>
            <a:endParaRPr lang="en-US" u="sng" dirty="0"/>
          </a:p>
        </p:txBody>
      </p:sp>
      <p:sp>
        <p:nvSpPr>
          <p:cNvPr id="30" name="Rectangle: Rounded Corners 29">
            <a:extLst>
              <a:ext uri="{FF2B5EF4-FFF2-40B4-BE49-F238E27FC236}">
                <a16:creationId xmlns:a16="http://schemas.microsoft.com/office/drawing/2014/main" xmlns="" id="{69BF8983-09CE-8B67-F568-0FFEE2117023}"/>
              </a:ext>
            </a:extLst>
          </p:cNvPr>
          <p:cNvSpPr/>
          <p:nvPr/>
        </p:nvSpPr>
        <p:spPr>
          <a:xfrm>
            <a:off x="3034553" y="717181"/>
            <a:ext cx="1613647" cy="1826626"/>
          </a:xfrm>
          <a:prstGeom prst="roundRect">
            <a:avLst/>
          </a:prstGeom>
          <a:ln w="190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The image get clicked by the traffic police through a camera</a:t>
            </a:r>
          </a:p>
        </p:txBody>
      </p:sp>
      <p:sp>
        <p:nvSpPr>
          <p:cNvPr id="31" name="Rectangle: Rounded Corners 30">
            <a:extLst>
              <a:ext uri="{FF2B5EF4-FFF2-40B4-BE49-F238E27FC236}">
                <a16:creationId xmlns:a16="http://schemas.microsoft.com/office/drawing/2014/main" xmlns="" id="{9A155C95-37F7-BAA1-6CD0-1413C30FA1F9}"/>
              </a:ext>
            </a:extLst>
          </p:cNvPr>
          <p:cNvSpPr/>
          <p:nvPr/>
        </p:nvSpPr>
        <p:spPr>
          <a:xfrm>
            <a:off x="5289178" y="1926152"/>
            <a:ext cx="1613647" cy="2417941"/>
          </a:xfrm>
          <a:prstGeom prst="roundRect">
            <a:avLst/>
          </a:prstGeom>
          <a:ln w="190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Image get verified through a system whether rider with helmet or not</a:t>
            </a:r>
          </a:p>
        </p:txBody>
      </p:sp>
      <p:sp>
        <p:nvSpPr>
          <p:cNvPr id="32" name="Rectangle: Rounded Corners 31">
            <a:extLst>
              <a:ext uri="{FF2B5EF4-FFF2-40B4-BE49-F238E27FC236}">
                <a16:creationId xmlns:a16="http://schemas.microsoft.com/office/drawing/2014/main" xmlns="" id="{A78BE08C-C39B-3370-D482-7DA0D83CF397}"/>
              </a:ext>
            </a:extLst>
          </p:cNvPr>
          <p:cNvSpPr/>
          <p:nvPr/>
        </p:nvSpPr>
        <p:spPr>
          <a:xfrm>
            <a:off x="7543802" y="3135123"/>
            <a:ext cx="1613647" cy="2421208"/>
          </a:xfrm>
          <a:prstGeom prst="roundRect">
            <a:avLst/>
          </a:prstGeom>
          <a:ln w="190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If the rider get detected without helmet then police will make penalty for bike </a:t>
            </a:r>
          </a:p>
        </p:txBody>
      </p:sp>
      <p:sp>
        <p:nvSpPr>
          <p:cNvPr id="33" name="Rectangle: Rounded Corners 32">
            <a:extLst>
              <a:ext uri="{FF2B5EF4-FFF2-40B4-BE49-F238E27FC236}">
                <a16:creationId xmlns:a16="http://schemas.microsoft.com/office/drawing/2014/main" xmlns="" id="{6A63E832-D61A-AD01-77BF-3E139C557708}"/>
              </a:ext>
            </a:extLst>
          </p:cNvPr>
          <p:cNvSpPr/>
          <p:nvPr/>
        </p:nvSpPr>
        <p:spPr>
          <a:xfrm>
            <a:off x="9798428" y="4344094"/>
            <a:ext cx="1613647" cy="1886032"/>
          </a:xfrm>
          <a:prstGeom prst="roundRect">
            <a:avLst/>
          </a:prstGeom>
          <a:ln w="190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Viewing of penalty which was done as punishment under law </a:t>
            </a:r>
          </a:p>
        </p:txBody>
      </p:sp>
      <p:sp>
        <p:nvSpPr>
          <p:cNvPr id="41" name="Arrow: Circular 40">
            <a:extLst>
              <a:ext uri="{FF2B5EF4-FFF2-40B4-BE49-F238E27FC236}">
                <a16:creationId xmlns:a16="http://schemas.microsoft.com/office/drawing/2014/main" xmlns="" id="{C83B7073-6D2E-382A-6A6A-1EDEE1418B3F}"/>
              </a:ext>
            </a:extLst>
          </p:cNvPr>
          <p:cNvSpPr/>
          <p:nvPr/>
        </p:nvSpPr>
        <p:spPr>
          <a:xfrm rot="1661014">
            <a:off x="4234989" y="624517"/>
            <a:ext cx="2023148" cy="2023148"/>
          </a:xfrm>
          <a:prstGeom prst="circularArrow">
            <a:avLst>
              <a:gd name="adj1" fmla="val 5593"/>
              <a:gd name="adj2" fmla="val 730695"/>
              <a:gd name="adj3" fmla="val 19562178"/>
              <a:gd name="adj4" fmla="val 13043894"/>
              <a:gd name="adj5" fmla="val 6525"/>
            </a:avLst>
          </a:prstGeom>
          <a:solidFill>
            <a:schemeClr val="accent4">
              <a:lumMod val="60000"/>
              <a:lumOff val="40000"/>
            </a:schemeClr>
          </a:solidFill>
          <a:ln>
            <a:solidFill>
              <a:srgbClr val="002060"/>
            </a:solidFill>
          </a:ln>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42" name="Arrow: Circular 41">
            <a:extLst>
              <a:ext uri="{FF2B5EF4-FFF2-40B4-BE49-F238E27FC236}">
                <a16:creationId xmlns:a16="http://schemas.microsoft.com/office/drawing/2014/main" xmlns="" id="{1BD3FA49-7268-39BB-6732-63FD18F6C3A0}"/>
              </a:ext>
            </a:extLst>
          </p:cNvPr>
          <p:cNvSpPr/>
          <p:nvPr/>
        </p:nvSpPr>
        <p:spPr>
          <a:xfrm rot="1661909">
            <a:off x="8696008" y="3157594"/>
            <a:ext cx="2100794" cy="2023148"/>
          </a:xfrm>
          <a:prstGeom prst="circularArrow">
            <a:avLst>
              <a:gd name="adj1" fmla="val 5593"/>
              <a:gd name="adj2" fmla="val 730695"/>
              <a:gd name="adj3" fmla="val 19562178"/>
              <a:gd name="adj4" fmla="val 13043894"/>
              <a:gd name="adj5" fmla="val 6525"/>
            </a:avLst>
          </a:prstGeom>
          <a:solidFill>
            <a:schemeClr val="accent4">
              <a:lumMod val="60000"/>
              <a:lumOff val="40000"/>
            </a:schemeClr>
          </a:solidFill>
          <a:ln>
            <a:solidFill>
              <a:srgbClr val="002060"/>
            </a:solidFill>
          </a:ln>
          <a:effectLst>
            <a:glow rad="228600">
              <a:schemeClr val="accent4">
                <a:satMod val="175000"/>
                <a:alpha val="40000"/>
              </a:schemeClr>
            </a:glow>
          </a:effectLst>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43" name="Arrow: Circular 42">
            <a:extLst>
              <a:ext uri="{FF2B5EF4-FFF2-40B4-BE49-F238E27FC236}">
                <a16:creationId xmlns:a16="http://schemas.microsoft.com/office/drawing/2014/main" xmlns="" id="{68FEC292-08C1-FC65-FB6A-15DD16CA6668}"/>
              </a:ext>
            </a:extLst>
          </p:cNvPr>
          <p:cNvSpPr/>
          <p:nvPr/>
        </p:nvSpPr>
        <p:spPr>
          <a:xfrm rot="12487162" flipH="1">
            <a:off x="5918646" y="3406128"/>
            <a:ext cx="1910297" cy="2023148"/>
          </a:xfrm>
          <a:prstGeom prst="circularArrow">
            <a:avLst>
              <a:gd name="adj1" fmla="val 5593"/>
              <a:gd name="adj2" fmla="val 730695"/>
              <a:gd name="adj3" fmla="val 19562178"/>
              <a:gd name="adj4" fmla="val 13043894"/>
              <a:gd name="adj5" fmla="val 6525"/>
            </a:avLst>
          </a:prstGeom>
          <a:solidFill>
            <a:schemeClr val="accent4">
              <a:lumMod val="60000"/>
              <a:lumOff val="40000"/>
            </a:schemeClr>
          </a:solidFill>
          <a:ln>
            <a:solidFill>
              <a:srgbClr val="002060"/>
            </a:solidFill>
          </a:ln>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44" name="Arrow: Circular 43">
            <a:extLst>
              <a:ext uri="{FF2B5EF4-FFF2-40B4-BE49-F238E27FC236}">
                <a16:creationId xmlns:a16="http://schemas.microsoft.com/office/drawing/2014/main" xmlns="" id="{B25180D1-59EB-BF21-39BB-153809132F16}"/>
              </a:ext>
            </a:extLst>
          </p:cNvPr>
          <p:cNvSpPr/>
          <p:nvPr/>
        </p:nvSpPr>
        <p:spPr>
          <a:xfrm rot="1661014">
            <a:off x="4234988" y="624517"/>
            <a:ext cx="2023148" cy="2023148"/>
          </a:xfrm>
          <a:prstGeom prst="circularArrow">
            <a:avLst>
              <a:gd name="adj1" fmla="val 5593"/>
              <a:gd name="adj2" fmla="val 730695"/>
              <a:gd name="adj3" fmla="val 19562178"/>
              <a:gd name="adj4" fmla="val 13043894"/>
              <a:gd name="adj5" fmla="val 6525"/>
            </a:avLst>
          </a:prstGeom>
          <a:solidFill>
            <a:schemeClr val="accent4">
              <a:lumMod val="60000"/>
              <a:lumOff val="40000"/>
            </a:schemeClr>
          </a:solidFill>
          <a:ln>
            <a:solidFill>
              <a:srgbClr val="002060"/>
            </a:solidFill>
          </a:ln>
          <a:effectLst>
            <a:glow rad="228600">
              <a:schemeClr val="accent4">
                <a:satMod val="175000"/>
                <a:alpha val="40000"/>
              </a:schemeClr>
            </a:glow>
          </a:effectLst>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45" name="Arrow: Circular 44">
            <a:extLst>
              <a:ext uri="{FF2B5EF4-FFF2-40B4-BE49-F238E27FC236}">
                <a16:creationId xmlns:a16="http://schemas.microsoft.com/office/drawing/2014/main" xmlns="" id="{B20249C9-9DAB-E5DD-3557-B9D16FD503DC}"/>
              </a:ext>
            </a:extLst>
          </p:cNvPr>
          <p:cNvSpPr/>
          <p:nvPr/>
        </p:nvSpPr>
        <p:spPr>
          <a:xfrm rot="12487162" flipH="1">
            <a:off x="5918645" y="3406128"/>
            <a:ext cx="1910297" cy="2023148"/>
          </a:xfrm>
          <a:prstGeom prst="circularArrow">
            <a:avLst>
              <a:gd name="adj1" fmla="val 5593"/>
              <a:gd name="adj2" fmla="val 730695"/>
              <a:gd name="adj3" fmla="val 19562178"/>
              <a:gd name="adj4" fmla="val 13043894"/>
              <a:gd name="adj5" fmla="val 6525"/>
            </a:avLst>
          </a:prstGeom>
          <a:solidFill>
            <a:schemeClr val="accent4">
              <a:lumMod val="60000"/>
              <a:lumOff val="40000"/>
            </a:schemeClr>
          </a:solidFill>
          <a:ln>
            <a:solidFill>
              <a:srgbClr val="002060"/>
            </a:solidFill>
          </a:ln>
          <a:effectLst>
            <a:glow rad="228600">
              <a:schemeClr val="accent4">
                <a:satMod val="175000"/>
                <a:alpha val="40000"/>
              </a:schemeClr>
            </a:glow>
          </a:effectLst>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2603126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031FE9-9059-4FE8-B4AC-9771F23A1B89}"/>
              </a:ext>
            </a:extLst>
          </p:cNvPr>
          <p:cNvSpPr>
            <a:spLocks noGrp="1"/>
          </p:cNvSpPr>
          <p:nvPr>
            <p:ph type="title"/>
          </p:nvPr>
        </p:nvSpPr>
        <p:spPr>
          <a:xfrm>
            <a:off x="1508760" y="4156405"/>
            <a:ext cx="3139440" cy="1325563"/>
          </a:xfrm>
        </p:spPr>
        <p:txBody>
          <a:bodyPr/>
          <a:lstStyle/>
          <a:p>
            <a:r>
              <a:rPr lang="en-US" sz="4400" b="1" u="sng" dirty="0"/>
              <a:t>O</a:t>
            </a:r>
            <a:r>
              <a:rPr lang="en-US" b="1" u="sng" cap="none" dirty="0"/>
              <a:t>utline</a:t>
            </a:r>
            <a:endParaRPr lang="en-US" b="1" u="sng" dirty="0"/>
          </a:p>
        </p:txBody>
      </p:sp>
      <p:sp>
        <p:nvSpPr>
          <p:cNvPr id="3"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4913860" y="4048177"/>
            <a:ext cx="6153070" cy="2568523"/>
          </a:xfrm>
        </p:spPr>
        <p:txBody>
          <a:bodyPr vert="horz" lIns="91440" tIns="45720" rIns="91440" bIns="45720" rtlCol="0" anchor="t">
            <a:noAutofit/>
          </a:bodyPr>
          <a:lstStyle/>
          <a:p>
            <a:r>
              <a:rPr lang="en-US" sz="1900" b="1" dirty="0" smtClean="0"/>
              <a:t>A</a:t>
            </a:r>
            <a:r>
              <a:rPr lang="en-US" sz="1900" dirty="0" smtClean="0"/>
              <a:t>bstract</a:t>
            </a:r>
          </a:p>
          <a:p>
            <a:r>
              <a:rPr lang="en-US" sz="1900" b="1" dirty="0" smtClean="0"/>
              <a:t>L</a:t>
            </a:r>
            <a:r>
              <a:rPr lang="en-US" sz="1900" dirty="0" smtClean="0"/>
              <a:t>iterature review</a:t>
            </a:r>
            <a:endParaRPr lang="en-US" sz="1900" dirty="0"/>
          </a:p>
          <a:p>
            <a:r>
              <a:rPr lang="en-US" sz="1900" b="1" dirty="0" smtClean="0"/>
              <a:t>E</a:t>
            </a:r>
            <a:r>
              <a:rPr lang="en-US" sz="1900" dirty="0" smtClean="0"/>
              <a:t>xisting Methods</a:t>
            </a:r>
            <a:endParaRPr lang="en-US" sz="1900" dirty="0"/>
          </a:p>
          <a:p>
            <a:r>
              <a:rPr lang="en-US" sz="1900" b="1" dirty="0"/>
              <a:t>P</a:t>
            </a:r>
            <a:r>
              <a:rPr lang="en-US" sz="1900" dirty="0"/>
              <a:t>roposed Method</a:t>
            </a:r>
          </a:p>
          <a:p>
            <a:r>
              <a:rPr lang="en-US" sz="1900" b="1" dirty="0"/>
              <a:t>B</a:t>
            </a:r>
            <a:r>
              <a:rPr lang="en-US" sz="1900" dirty="0"/>
              <a:t>lock Diagram</a:t>
            </a:r>
          </a:p>
          <a:p>
            <a:r>
              <a:rPr lang="en-US" sz="1900" b="1" dirty="0"/>
              <a:t>I</a:t>
            </a:r>
            <a:r>
              <a:rPr lang="en-US" sz="1900" dirty="0"/>
              <a:t>mplementation</a:t>
            </a:r>
          </a:p>
          <a:p>
            <a:endParaRPr lang="en-US" sz="1900" dirty="0"/>
          </a:p>
        </p:txBody>
      </p:sp>
    </p:spTree>
    <p:extLst>
      <p:ext uri="{BB962C8B-B14F-4D97-AF65-F5344CB8AC3E}">
        <p14:creationId xmlns:p14="http://schemas.microsoft.com/office/powerpoint/2010/main" val="37956684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031FE9-9059-4FE8-B4AC-9771F23A1B89}"/>
              </a:ext>
            </a:extLst>
          </p:cNvPr>
          <p:cNvSpPr>
            <a:spLocks noGrp="1"/>
          </p:cNvSpPr>
          <p:nvPr>
            <p:ph type="title"/>
          </p:nvPr>
        </p:nvSpPr>
        <p:spPr>
          <a:xfrm>
            <a:off x="1885156" y="892177"/>
            <a:ext cx="8421688" cy="1325563"/>
          </a:xfrm>
        </p:spPr>
        <p:txBody>
          <a:bodyPr/>
          <a:lstStyle/>
          <a:p>
            <a:r>
              <a:rPr lang="en-US" sz="4400" b="1" u="sng" dirty="0">
                <a:latin typeface="Calibri" pitchFamily="34" charset="0"/>
                <a:ea typeface="Calibri" pitchFamily="34" charset="0"/>
                <a:cs typeface="Calibri" pitchFamily="34" charset="0"/>
              </a:rPr>
              <a:t>P</a:t>
            </a:r>
            <a:r>
              <a:rPr lang="en-US" b="1" u="sng" cap="none" dirty="0">
                <a:latin typeface="Calibri" pitchFamily="34" charset="0"/>
                <a:ea typeface="Calibri" pitchFamily="34" charset="0"/>
                <a:cs typeface="Calibri" pitchFamily="34" charset="0"/>
              </a:rPr>
              <a:t>erformance</a:t>
            </a:r>
            <a:r>
              <a:rPr lang="en-US" b="1" u="sng" dirty="0">
                <a:latin typeface="Calibri" pitchFamily="34" charset="0"/>
                <a:ea typeface="Calibri" pitchFamily="34" charset="0"/>
                <a:cs typeface="Calibri" pitchFamily="34" charset="0"/>
              </a:rPr>
              <a:t> </a:t>
            </a:r>
            <a:r>
              <a:rPr lang="en-US" sz="4400" b="1" u="sng" dirty="0">
                <a:latin typeface="Calibri" pitchFamily="34" charset="0"/>
                <a:ea typeface="Calibri" pitchFamily="34" charset="0"/>
                <a:cs typeface="Calibri" pitchFamily="34" charset="0"/>
              </a:rPr>
              <a:t>m</a:t>
            </a:r>
            <a:r>
              <a:rPr lang="en-US" b="1" u="sng" cap="none" dirty="0">
                <a:latin typeface="Calibri" pitchFamily="34" charset="0"/>
                <a:ea typeface="Calibri" pitchFamily="34" charset="0"/>
                <a:cs typeface="Calibri" pitchFamily="34" charset="0"/>
              </a:rPr>
              <a:t>etrics Study</a:t>
            </a:r>
            <a:endParaRPr lang="en-US" b="1" u="sng" dirty="0">
              <a:latin typeface="Calibri" pitchFamily="34" charset="0"/>
              <a:ea typeface="Calibri" pitchFamily="34" charset="0"/>
              <a:cs typeface="Calibri" pitchFamily="34" charset="0"/>
            </a:endParaRPr>
          </a:p>
        </p:txBody>
      </p:sp>
      <p:sp>
        <p:nvSpPr>
          <p:cNvPr id="3"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1485497" y="2217740"/>
            <a:ext cx="4243791" cy="2608916"/>
          </a:xfrm>
        </p:spPr>
        <p:txBody>
          <a:bodyPr vert="horz" lIns="91440" tIns="45720" rIns="91440" bIns="45720" rtlCol="0" anchor="t">
            <a:normAutofit/>
          </a:bodyPr>
          <a:lstStyle/>
          <a:p>
            <a:r>
              <a:rPr lang="en-US" sz="2400" dirty="0">
                <a:latin typeface="Calibri" pitchFamily="34" charset="0"/>
                <a:ea typeface="Calibri" pitchFamily="34" charset="0"/>
                <a:cs typeface="Calibri" pitchFamily="34" charset="0"/>
              </a:rPr>
              <a:t>Metric Study:</a:t>
            </a:r>
          </a:p>
          <a:p>
            <a:pPr marL="342900" indent="-342900" algn="l">
              <a:buFont typeface="Arial" panose="020B0604020202020204" pitchFamily="34" charset="0"/>
              <a:buChar char="•"/>
            </a:pPr>
            <a:r>
              <a:rPr lang="en-US" sz="1600" dirty="0">
                <a:latin typeface="Calibri" pitchFamily="34" charset="0"/>
                <a:ea typeface="Calibri" pitchFamily="34" charset="0"/>
                <a:cs typeface="Calibri" pitchFamily="34" charset="0"/>
              </a:rPr>
              <a:t>Utilizing more of man power</a:t>
            </a:r>
          </a:p>
          <a:p>
            <a:pPr marL="342900" indent="-342900" algn="l">
              <a:buFont typeface="Arial" panose="020B0604020202020204" pitchFamily="34" charset="0"/>
              <a:buChar char="•"/>
            </a:pPr>
            <a:r>
              <a:rPr lang="en-US" sz="1600" dirty="0">
                <a:latin typeface="Calibri" pitchFamily="34" charset="0"/>
                <a:ea typeface="Calibri" pitchFamily="34" charset="0"/>
                <a:cs typeface="Calibri" pitchFamily="34" charset="0"/>
              </a:rPr>
              <a:t>Manual work</a:t>
            </a:r>
          </a:p>
          <a:p>
            <a:pPr marL="342900" indent="-342900" algn="l">
              <a:buFont typeface="Arial" panose="020B0604020202020204" pitchFamily="34" charset="0"/>
              <a:buChar char="•"/>
            </a:pPr>
            <a:r>
              <a:rPr lang="en-US" sz="1600" dirty="0">
                <a:latin typeface="Calibri" pitchFamily="34" charset="0"/>
                <a:ea typeface="Calibri" pitchFamily="34" charset="0"/>
                <a:cs typeface="Calibri" pitchFamily="34" charset="0"/>
              </a:rPr>
              <a:t>Less alert ness</a:t>
            </a:r>
          </a:p>
          <a:p>
            <a:pPr marL="342900" indent="-342900" algn="l">
              <a:buFont typeface="Arial" panose="020B0604020202020204" pitchFamily="34" charset="0"/>
              <a:buChar char="•"/>
            </a:pPr>
            <a:r>
              <a:rPr lang="en-US" sz="1600" dirty="0">
                <a:latin typeface="Calibri" pitchFamily="34" charset="0"/>
                <a:ea typeface="Calibri" pitchFamily="34" charset="0"/>
                <a:cs typeface="Calibri" pitchFamily="34" charset="0"/>
              </a:rPr>
              <a:t>No on spot punishment</a:t>
            </a:r>
          </a:p>
        </p:txBody>
      </p:sp>
      <p:sp>
        <p:nvSpPr>
          <p:cNvPr id="7" name="Text Placeholder 6">
            <a:extLst>
              <a:ext uri="{FF2B5EF4-FFF2-40B4-BE49-F238E27FC236}">
                <a16:creationId xmlns:a16="http://schemas.microsoft.com/office/drawing/2014/main" xmlns="" id="{301D392D-FB66-47A0-B628-5ADE822A2CFF}"/>
              </a:ext>
            </a:extLst>
          </p:cNvPr>
          <p:cNvSpPr>
            <a:spLocks noGrp="1"/>
          </p:cNvSpPr>
          <p:nvPr>
            <p:ph type="body" sz="quarter" idx="18"/>
          </p:nvPr>
        </p:nvSpPr>
        <p:spPr>
          <a:xfrm>
            <a:off x="1485497" y="4527388"/>
            <a:ext cx="4243791" cy="1630525"/>
          </a:xfrm>
        </p:spPr>
        <p:txBody>
          <a:bodyPr>
            <a:normAutofit/>
          </a:bodyPr>
          <a:lstStyle/>
          <a:p>
            <a:r>
              <a:rPr lang="en-US" dirty="0">
                <a:latin typeface="Calibri" pitchFamily="34" charset="0"/>
                <a:ea typeface="Calibri" pitchFamily="34" charset="0"/>
                <a:cs typeface="Calibri" pitchFamily="34" charset="0"/>
              </a:rPr>
              <a:t>Existing Algorithms:</a:t>
            </a:r>
          </a:p>
          <a:p>
            <a:pPr marL="285750" indent="-285750" algn="l">
              <a:buFont typeface="Arial" panose="020B0604020202020204" pitchFamily="34" charset="0"/>
              <a:buChar char="•"/>
            </a:pPr>
            <a:r>
              <a:rPr lang="en-US" sz="1600" dirty="0">
                <a:latin typeface="Calibri" pitchFamily="34" charset="0"/>
                <a:ea typeface="Calibri" pitchFamily="34" charset="0"/>
                <a:cs typeface="Calibri" pitchFamily="34" charset="0"/>
              </a:rPr>
              <a:t>No Algorithms because it uses only manual work</a:t>
            </a:r>
          </a:p>
          <a:p>
            <a:r>
              <a:rPr lang="en-US" dirty="0">
                <a:latin typeface="Calibri" pitchFamily="34" charset="0"/>
                <a:ea typeface="Calibri" pitchFamily="34" charset="0"/>
                <a:cs typeface="Calibri" pitchFamily="34" charset="0"/>
              </a:rPr>
              <a:t> </a:t>
            </a:r>
          </a:p>
        </p:txBody>
      </p:sp>
      <p:sp>
        <p:nvSpPr>
          <p:cNvPr id="9" name="Text Placeholder 8">
            <a:extLst>
              <a:ext uri="{FF2B5EF4-FFF2-40B4-BE49-F238E27FC236}">
                <a16:creationId xmlns:a16="http://schemas.microsoft.com/office/drawing/2014/main" xmlns="" id="{868F40F8-BF35-45E9-B3DD-5436362D746E}"/>
              </a:ext>
            </a:extLst>
          </p:cNvPr>
          <p:cNvSpPr>
            <a:spLocks noGrp="1"/>
          </p:cNvSpPr>
          <p:nvPr>
            <p:ph type="body" sz="quarter" idx="23"/>
          </p:nvPr>
        </p:nvSpPr>
        <p:spPr>
          <a:xfrm>
            <a:off x="6431335" y="2271527"/>
            <a:ext cx="4985596" cy="2087725"/>
          </a:xfrm>
        </p:spPr>
        <p:txBody>
          <a:bodyPr>
            <a:normAutofit/>
          </a:bodyPr>
          <a:lstStyle/>
          <a:p>
            <a:r>
              <a:rPr lang="en-US" dirty="0">
                <a:latin typeface="Calibri" pitchFamily="34" charset="0"/>
                <a:ea typeface="Calibri" pitchFamily="34" charset="0"/>
                <a:cs typeface="Calibri" pitchFamily="34" charset="0"/>
              </a:rPr>
              <a:t> Proposed Algorithms:</a:t>
            </a:r>
          </a:p>
          <a:p>
            <a:pPr marL="342900" indent="-342900" algn="l">
              <a:buFont typeface="Arial" panose="020B0604020202020204" pitchFamily="34" charset="0"/>
              <a:buChar char="•"/>
            </a:pPr>
            <a:r>
              <a:rPr lang="en-US" dirty="0">
                <a:latin typeface="Calibri" pitchFamily="34" charset="0"/>
                <a:ea typeface="Calibri" pitchFamily="34" charset="0"/>
                <a:cs typeface="Calibri" pitchFamily="34" charset="0"/>
              </a:rPr>
              <a:t>Tensor Flow</a:t>
            </a:r>
          </a:p>
          <a:p>
            <a:pPr marL="342900" indent="-342900" algn="l">
              <a:buFont typeface="Arial" panose="020B0604020202020204" pitchFamily="34" charset="0"/>
              <a:buChar char="•"/>
            </a:pPr>
            <a:r>
              <a:rPr lang="en-US" dirty="0">
                <a:latin typeface="Calibri" pitchFamily="34" charset="0"/>
                <a:ea typeface="Calibri" pitchFamily="34" charset="0"/>
                <a:cs typeface="Calibri" pitchFamily="34" charset="0"/>
              </a:rPr>
              <a:t>CNN(</a:t>
            </a:r>
            <a:r>
              <a:rPr lang="en-IN" sz="2000" b="1" kern="1200" dirty="0">
                <a:effectLst/>
                <a:latin typeface="Calibri" pitchFamily="34" charset="0"/>
                <a:ea typeface="Calibri" pitchFamily="34" charset="0"/>
                <a:cs typeface="Calibri" pitchFamily="34" charset="0"/>
              </a:rPr>
              <a:t>Convolutional Neural Network</a:t>
            </a:r>
            <a:r>
              <a:rPr lang="en-US" dirty="0">
                <a:latin typeface="Calibri" pitchFamily="34" charset="0"/>
                <a:ea typeface="Calibri" pitchFamily="34" charset="0"/>
                <a:cs typeface="Calibri" pitchFamily="34" charset="0"/>
              </a:rPr>
              <a:t>)</a:t>
            </a:r>
          </a:p>
          <a:p>
            <a:pPr marL="342900" indent="-342900" algn="l">
              <a:buFont typeface="Arial" panose="020B0604020202020204" pitchFamily="34" charset="0"/>
              <a:buChar char="•"/>
            </a:pPr>
            <a:r>
              <a:rPr lang="en-IN" b="0" i="0" dirty="0">
                <a:effectLst/>
                <a:latin typeface="Calibri" pitchFamily="34" charset="0"/>
                <a:ea typeface="Calibri" pitchFamily="34" charset="0"/>
                <a:cs typeface="Calibri" pitchFamily="34" charset="0"/>
              </a:rPr>
              <a:t>OpenCV</a:t>
            </a:r>
            <a:endParaRPr lang="en-US" dirty="0">
              <a:latin typeface="Calibri" pitchFamily="34" charset="0"/>
              <a:ea typeface="Calibri" pitchFamily="34" charset="0"/>
              <a:cs typeface="Calibri" pitchFamily="34" charset="0"/>
            </a:endParaRPr>
          </a:p>
          <a:p>
            <a:pPr marL="342900" indent="-342900" algn="l">
              <a:buFont typeface="Arial" panose="020B0604020202020204" pitchFamily="34" charset="0"/>
              <a:buChar char="•"/>
            </a:pPr>
            <a:endParaRPr lang="en-US" dirty="0">
              <a:latin typeface="Calibri" pitchFamily="34" charset="0"/>
              <a:ea typeface="Calibri" pitchFamily="34" charset="0"/>
              <a:cs typeface="Calibri" pitchFamily="34" charset="0"/>
            </a:endParaRPr>
          </a:p>
          <a:p>
            <a:pPr marL="342900" indent="-342900" algn="l">
              <a:buFont typeface="Arial" panose="020B0604020202020204" pitchFamily="34" charset="0"/>
              <a:buChar char="•"/>
            </a:pPr>
            <a:endParaRPr lang="en-US" dirty="0">
              <a:latin typeface="Calibri" pitchFamily="34" charset="0"/>
              <a:ea typeface="Calibri" pitchFamily="34" charset="0"/>
              <a:cs typeface="Calibri" pitchFamily="34" charset="0"/>
            </a:endParaRPr>
          </a:p>
        </p:txBody>
      </p:sp>
      <p:grpSp>
        <p:nvGrpSpPr>
          <p:cNvPr id="23" name="Group 22">
            <a:extLst>
              <a:ext uri="{FF2B5EF4-FFF2-40B4-BE49-F238E27FC236}">
                <a16:creationId xmlns:a16="http://schemas.microsoft.com/office/drawing/2014/main" xmlns="" id="{F08EC0C5-B2C8-4BE5-01F5-9438E0754680}"/>
              </a:ext>
            </a:extLst>
          </p:cNvPr>
          <p:cNvGrpSpPr/>
          <p:nvPr/>
        </p:nvGrpSpPr>
        <p:grpSpPr>
          <a:xfrm>
            <a:off x="7643316" y="3994863"/>
            <a:ext cx="3773615" cy="2163050"/>
            <a:chOff x="7643316" y="3878098"/>
            <a:chExt cx="3773615" cy="2163050"/>
          </a:xfrm>
        </p:grpSpPr>
        <p:pic>
          <p:nvPicPr>
            <p:cNvPr id="22" name="Picture 21">
              <a:extLst>
                <a:ext uri="{FF2B5EF4-FFF2-40B4-BE49-F238E27FC236}">
                  <a16:creationId xmlns:a16="http://schemas.microsoft.com/office/drawing/2014/main" xmlns="" id="{874D49EA-95C5-35BD-6394-1347C688420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407" b="94529" l="10000" r="90000"/>
                      </a14:imgEffect>
                    </a14:imgLayer>
                  </a14:imgProps>
                </a:ext>
              </a:extLst>
            </a:blip>
            <a:stretch>
              <a:fillRect/>
            </a:stretch>
          </p:blipFill>
          <p:spPr>
            <a:xfrm>
              <a:off x="7643316" y="3878098"/>
              <a:ext cx="2470620" cy="2163050"/>
            </a:xfrm>
            <a:prstGeom prst="rect">
              <a:avLst/>
            </a:prstGeom>
            <a:effectLst>
              <a:glow rad="228600">
                <a:schemeClr val="accent4">
                  <a:satMod val="175000"/>
                  <a:alpha val="40000"/>
                </a:schemeClr>
              </a:glow>
            </a:effectLst>
          </p:spPr>
        </p:pic>
        <p:pic>
          <p:nvPicPr>
            <p:cNvPr id="1028" name="Picture 4">
              <a:extLst>
                <a:ext uri="{FF2B5EF4-FFF2-40B4-BE49-F238E27FC236}">
                  <a16:creationId xmlns:a16="http://schemas.microsoft.com/office/drawing/2014/main" xmlns="" id="{684F899B-EBF6-F5E6-C79D-A347E7DCAA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0917"/>
            <a:stretch/>
          </p:blipFill>
          <p:spPr bwMode="auto">
            <a:xfrm>
              <a:off x="9276463" y="3953423"/>
              <a:ext cx="2140468" cy="2087725"/>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93920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DE7F2-E890-4744-88DD-A75F5E300513}"/>
              </a:ext>
            </a:extLst>
          </p:cNvPr>
          <p:cNvSpPr>
            <a:spLocks noGrp="1"/>
          </p:cNvSpPr>
          <p:nvPr>
            <p:ph type="ctrTitle"/>
          </p:nvPr>
        </p:nvSpPr>
        <p:spPr>
          <a:xfrm>
            <a:off x="6991350" y="2571235"/>
            <a:ext cx="4179570" cy="1715531"/>
          </a:xfrm>
        </p:spPr>
        <p:txBody>
          <a:bodyPr/>
          <a:lstStyle/>
          <a:p>
            <a:r>
              <a:rPr lang="en-US" dirty="0"/>
              <a:t>Proposed method</a:t>
            </a:r>
          </a:p>
        </p:txBody>
      </p:sp>
    </p:spTree>
    <p:extLst>
      <p:ext uri="{BB962C8B-B14F-4D97-AF65-F5344CB8AC3E}">
        <p14:creationId xmlns:p14="http://schemas.microsoft.com/office/powerpoint/2010/main" val="7077891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7E1C88-627C-4655-A4FB-0BB02EDB078A}"/>
              </a:ext>
            </a:extLst>
          </p:cNvPr>
          <p:cNvSpPr>
            <a:spLocks noGrp="1"/>
          </p:cNvSpPr>
          <p:nvPr>
            <p:ph type="title"/>
          </p:nvPr>
        </p:nvSpPr>
        <p:spPr>
          <a:xfrm>
            <a:off x="1362075" y="1671639"/>
            <a:ext cx="5111750" cy="1204912"/>
          </a:xfrm>
        </p:spPr>
        <p:txBody>
          <a:bodyPr/>
          <a:lstStyle/>
          <a:p>
            <a:r>
              <a:rPr lang="en-US" dirty="0">
                <a:latin typeface="Calibri" pitchFamily="34" charset="0"/>
                <a:ea typeface="Calibri" pitchFamily="34" charset="0"/>
                <a:cs typeface="Calibri" pitchFamily="34" charset="0"/>
              </a:rPr>
              <a:t>Proposed method description</a:t>
            </a:r>
          </a:p>
        </p:txBody>
      </p:sp>
      <p:sp>
        <p:nvSpPr>
          <p:cNvPr id="3" name="Content Placeholder 2">
            <a:extLst>
              <a:ext uri="{FF2B5EF4-FFF2-40B4-BE49-F238E27FC236}">
                <a16:creationId xmlns:a16="http://schemas.microsoft.com/office/drawing/2014/main" xmlns="" id="{033634FE-ADF0-4BC3-A0A9-447EA9DD096B}"/>
              </a:ext>
            </a:extLst>
          </p:cNvPr>
          <p:cNvSpPr>
            <a:spLocks noGrp="1"/>
          </p:cNvSpPr>
          <p:nvPr>
            <p:ph type="body" idx="1"/>
          </p:nvPr>
        </p:nvSpPr>
        <p:spPr>
          <a:xfrm>
            <a:off x="1362075" y="3162925"/>
            <a:ext cx="5878174" cy="2908091"/>
          </a:xfrm>
        </p:spPr>
        <p:txBody>
          <a:bodyPr vert="horz" lIns="91440" tIns="45720" rIns="91440" bIns="45720" rtlCol="0" anchor="t">
            <a:normAutofit/>
          </a:bodyPr>
          <a:lstStyle/>
          <a:p>
            <a:pPr algn="just"/>
            <a:r>
              <a:rPr lang="en-ZA" sz="1600" noProof="1">
                <a:latin typeface="Calibri" pitchFamily="34" charset="0"/>
                <a:ea typeface="Calibri" pitchFamily="34" charset="0"/>
                <a:cs typeface="Calibri" pitchFamily="34" charset="0"/>
              </a:rPr>
              <a:t>Implementing the helmet detection at fuel bunks using the webcam or cctv using python iot models here we are detecting the helmet of the rider who are at petroleum pump here it detects and then allows the rider to fill fuel</a:t>
            </a:r>
          </a:p>
          <a:p>
            <a:pPr algn="just"/>
            <a:r>
              <a:rPr lang="en-ZA" sz="1600" noProof="1">
                <a:latin typeface="Calibri" pitchFamily="34" charset="0"/>
                <a:ea typeface="Calibri" pitchFamily="34" charset="0"/>
                <a:cs typeface="Calibri" pitchFamily="34" charset="0"/>
              </a:rPr>
              <a:t>So, here firstly it detects helmet if helmet detected successfully then a gate will rised and allows the rider to fill fuel.</a:t>
            </a:r>
          </a:p>
          <a:p>
            <a:pPr algn="just"/>
            <a:r>
              <a:rPr lang="en-ZA" sz="1600" noProof="1">
                <a:latin typeface="Calibri" pitchFamily="34" charset="0"/>
                <a:ea typeface="Calibri" pitchFamily="34" charset="0"/>
                <a:cs typeface="Calibri" pitchFamily="34" charset="0"/>
              </a:rPr>
              <a:t>Here we using technologies </a:t>
            </a:r>
            <a:r>
              <a:rPr lang="en-ZA" sz="1600" b="1" noProof="1">
                <a:latin typeface="Calibri" pitchFamily="34" charset="0"/>
                <a:ea typeface="Calibri" pitchFamily="34" charset="0"/>
                <a:cs typeface="Calibri" pitchFamily="34" charset="0"/>
              </a:rPr>
              <a:t>Tensorflow</a:t>
            </a:r>
            <a:r>
              <a:rPr lang="en-ZA" sz="1600" noProof="1">
                <a:latin typeface="Calibri" pitchFamily="34" charset="0"/>
                <a:ea typeface="Calibri" pitchFamily="34" charset="0"/>
                <a:cs typeface="Calibri" pitchFamily="34" charset="0"/>
              </a:rPr>
              <a:t>, </a:t>
            </a:r>
            <a:r>
              <a:rPr lang="en-ZA" sz="1600" b="1" noProof="1">
                <a:latin typeface="Calibri" pitchFamily="34" charset="0"/>
                <a:ea typeface="Calibri" pitchFamily="34" charset="0"/>
                <a:cs typeface="Calibri" pitchFamily="34" charset="0"/>
              </a:rPr>
              <a:t>CNN</a:t>
            </a:r>
            <a:r>
              <a:rPr lang="en-ZA" sz="1600" noProof="1">
                <a:latin typeface="Calibri" pitchFamily="34" charset="0"/>
                <a:ea typeface="Calibri" pitchFamily="34" charset="0"/>
                <a:cs typeface="Calibri" pitchFamily="34" charset="0"/>
              </a:rPr>
              <a:t>(</a:t>
            </a:r>
            <a:r>
              <a:rPr lang="en-IN" sz="1600" b="1" kern="1200" dirty="0">
                <a:effectLst/>
                <a:latin typeface="Calibri" pitchFamily="34" charset="0"/>
                <a:ea typeface="Calibri" pitchFamily="34" charset="0"/>
                <a:cs typeface="Calibri" pitchFamily="34" charset="0"/>
              </a:rPr>
              <a:t>Convolutional Neural Network</a:t>
            </a:r>
            <a:r>
              <a:rPr lang="en-ZA" sz="1600" noProof="1">
                <a:latin typeface="Calibri" pitchFamily="34" charset="0"/>
                <a:ea typeface="Calibri" pitchFamily="34" charset="0"/>
                <a:cs typeface="Calibri" pitchFamily="34" charset="0"/>
              </a:rPr>
              <a:t>), </a:t>
            </a:r>
            <a:r>
              <a:rPr lang="en-ZA" sz="1600" b="1" noProof="1">
                <a:latin typeface="Calibri" pitchFamily="34" charset="0"/>
                <a:ea typeface="Calibri" pitchFamily="34" charset="0"/>
                <a:cs typeface="Calibri" pitchFamily="34" charset="0"/>
              </a:rPr>
              <a:t>openCv</a:t>
            </a:r>
            <a:r>
              <a:rPr lang="en-ZA" sz="1600" noProof="1">
                <a:latin typeface="Calibri" pitchFamily="34" charset="0"/>
                <a:ea typeface="Calibri" pitchFamily="34" charset="0"/>
                <a:cs typeface="Calibri" pitchFamily="34" charset="0"/>
              </a:rPr>
              <a:t> using </a:t>
            </a:r>
            <a:r>
              <a:rPr lang="en-ZA" sz="1600" b="1" noProof="1">
                <a:latin typeface="Calibri" pitchFamily="34" charset="0"/>
                <a:ea typeface="Calibri" pitchFamily="34" charset="0"/>
                <a:cs typeface="Calibri" pitchFamily="34" charset="0"/>
              </a:rPr>
              <a:t>Python</a:t>
            </a:r>
            <a:r>
              <a:rPr lang="en-ZA" sz="1600" noProof="1">
                <a:latin typeface="Calibri" pitchFamily="34" charset="0"/>
                <a:ea typeface="Calibri" pitchFamily="34" charset="0"/>
                <a:cs typeface="Calibri" pitchFamily="34" charset="0"/>
              </a:rPr>
              <a:t>.</a:t>
            </a:r>
          </a:p>
        </p:txBody>
      </p:sp>
    </p:spTree>
    <p:extLst>
      <p:ext uri="{BB962C8B-B14F-4D97-AF65-F5344CB8AC3E}">
        <p14:creationId xmlns:p14="http://schemas.microsoft.com/office/powerpoint/2010/main" val="1767552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23A557C-3CB5-6A50-54C4-43C7C967188D}"/>
              </a:ext>
            </a:extLst>
          </p:cNvPr>
          <p:cNvSpPr txBox="1">
            <a:spLocks/>
          </p:cNvSpPr>
          <p:nvPr/>
        </p:nvSpPr>
        <p:spPr>
          <a:xfrm>
            <a:off x="7039697" y="4595019"/>
            <a:ext cx="4448908" cy="130823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5300" b="1" u="sng" dirty="0"/>
              <a:t>B</a:t>
            </a:r>
            <a:r>
              <a:rPr lang="en-US" b="1" u="sng" cap="none" dirty="0"/>
              <a:t>lock Diagram</a:t>
            </a:r>
            <a:endParaRPr lang="en-US" b="1" u="sng" dirty="0"/>
          </a:p>
        </p:txBody>
      </p:sp>
    </p:spTree>
    <p:extLst>
      <p:ext uri="{BB962C8B-B14F-4D97-AF65-F5344CB8AC3E}">
        <p14:creationId xmlns:p14="http://schemas.microsoft.com/office/powerpoint/2010/main" val="2694645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xmlns="" id="{669237AC-0863-2123-687E-586CB6C19EAE}"/>
              </a:ext>
            </a:extLst>
          </p:cNvPr>
          <p:cNvGrpSpPr/>
          <p:nvPr/>
        </p:nvGrpSpPr>
        <p:grpSpPr>
          <a:xfrm>
            <a:off x="1333500" y="787172"/>
            <a:ext cx="9995245" cy="5723341"/>
            <a:chOff x="1333500" y="1012025"/>
            <a:chExt cx="9995245" cy="5723341"/>
          </a:xfrm>
        </p:grpSpPr>
        <p:pic>
          <p:nvPicPr>
            <p:cNvPr id="1028" name="Picture 4" descr="30,000+ Webcam Pictures | Download Free Images on Unsplash">
              <a:extLst>
                <a:ext uri="{FF2B5EF4-FFF2-40B4-BE49-F238E27FC236}">
                  <a16:creationId xmlns:a16="http://schemas.microsoft.com/office/drawing/2014/main" xmlns="" id="{15D97B4C-4CBD-AC4D-AB07-3E233F5A41C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33500" y="1012025"/>
              <a:ext cx="3390900" cy="241583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817455D1-EB6F-C608-91BA-8B546B810294}"/>
                </a:ext>
              </a:extLst>
            </p:cNvPr>
            <p:cNvSpPr txBox="1"/>
            <p:nvPr/>
          </p:nvSpPr>
          <p:spPr>
            <a:xfrm>
              <a:off x="4337153" y="1775297"/>
              <a:ext cx="1091784" cy="369332"/>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latin typeface="Calibri" pitchFamily="34" charset="0"/>
                  <a:ea typeface="Calibri" pitchFamily="34" charset="0"/>
                  <a:cs typeface="Calibri" pitchFamily="34" charset="0"/>
                </a:rPr>
                <a:t>INPUT</a:t>
              </a:r>
              <a:endParaRPr lang="en-IN" b="1" dirty="0">
                <a:effectLst>
                  <a:outerShdw blurRad="38100" dist="38100" dir="2700000" algn="tl">
                    <a:srgbClr val="000000">
                      <a:alpha val="43137"/>
                    </a:srgbClr>
                  </a:outerShdw>
                </a:effectLst>
                <a:latin typeface="Calibri" pitchFamily="34" charset="0"/>
                <a:ea typeface="Calibri" pitchFamily="34" charset="0"/>
                <a:cs typeface="Calibri" pitchFamily="34" charset="0"/>
              </a:endParaRPr>
            </a:p>
          </p:txBody>
        </p:sp>
        <p:sp>
          <p:nvSpPr>
            <p:cNvPr id="29" name="TextBox 28">
              <a:extLst>
                <a:ext uri="{FF2B5EF4-FFF2-40B4-BE49-F238E27FC236}">
                  <a16:creationId xmlns:a16="http://schemas.microsoft.com/office/drawing/2014/main" xmlns="" id="{9BA63601-FA4A-21FA-5746-595D99F3212D}"/>
                </a:ext>
              </a:extLst>
            </p:cNvPr>
            <p:cNvSpPr txBox="1"/>
            <p:nvPr/>
          </p:nvSpPr>
          <p:spPr>
            <a:xfrm>
              <a:off x="2587055" y="1031800"/>
              <a:ext cx="1375345" cy="369332"/>
            </a:xfrm>
            <a:prstGeom prst="rect">
              <a:avLst/>
            </a:prstGeom>
            <a:noFill/>
          </p:spPr>
          <p:txBody>
            <a:bodyPr wrap="square" rtlCol="0">
              <a:spAutoFit/>
            </a:bodyPr>
            <a:lstStyle/>
            <a:p>
              <a:pPr algn="ctr"/>
              <a:r>
                <a:rPr lang="en-US" b="1" u="sng" dirty="0">
                  <a:latin typeface="Calibri" pitchFamily="34" charset="0"/>
                  <a:ea typeface="Calibri" pitchFamily="34" charset="0"/>
                  <a:cs typeface="Calibri" pitchFamily="34" charset="0"/>
                </a:rPr>
                <a:t>WEBCAM</a:t>
              </a:r>
              <a:endParaRPr lang="en-IN" b="1" u="sng" dirty="0">
                <a:latin typeface="Calibri" pitchFamily="34" charset="0"/>
                <a:ea typeface="Calibri" pitchFamily="34" charset="0"/>
                <a:cs typeface="Calibri" pitchFamily="34" charset="0"/>
              </a:endParaRPr>
            </a:p>
          </p:txBody>
        </p:sp>
        <p:grpSp>
          <p:nvGrpSpPr>
            <p:cNvPr id="43" name="Group 42">
              <a:extLst>
                <a:ext uri="{FF2B5EF4-FFF2-40B4-BE49-F238E27FC236}">
                  <a16:creationId xmlns:a16="http://schemas.microsoft.com/office/drawing/2014/main" xmlns="" id="{BC2E9561-317A-1350-398F-0FFF0426F595}"/>
                </a:ext>
              </a:extLst>
            </p:cNvPr>
            <p:cNvGrpSpPr/>
            <p:nvPr/>
          </p:nvGrpSpPr>
          <p:grpSpPr>
            <a:xfrm>
              <a:off x="5249050" y="1111536"/>
              <a:ext cx="2743200" cy="2021310"/>
              <a:chOff x="4874300" y="1111536"/>
              <a:chExt cx="2743200" cy="2021310"/>
            </a:xfrm>
          </p:grpSpPr>
          <p:pic>
            <p:nvPicPr>
              <p:cNvPr id="1026" name="Picture 2" descr="System Requirements Png - Software Development Icon - Free Transparent PNG  Clipart Images Download">
                <a:extLst>
                  <a:ext uri="{FF2B5EF4-FFF2-40B4-BE49-F238E27FC236}">
                    <a16:creationId xmlns:a16="http://schemas.microsoft.com/office/drawing/2014/main" xmlns="" id="{52C415F1-E44F-60BA-CF2B-C50CECBBD6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874300" y="1111536"/>
                <a:ext cx="2743200" cy="166687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xmlns="" id="{2488A966-BFCD-3330-6D88-E10AE62B7D0B}"/>
                  </a:ext>
                </a:extLst>
              </p:cNvPr>
              <p:cNvSpPr txBox="1"/>
              <p:nvPr/>
            </p:nvSpPr>
            <p:spPr>
              <a:xfrm>
                <a:off x="5595078" y="2763514"/>
                <a:ext cx="1091784" cy="369332"/>
              </a:xfrm>
              <a:prstGeom prst="rect">
                <a:avLst/>
              </a:prstGeom>
              <a:noFill/>
            </p:spPr>
            <p:txBody>
              <a:bodyPr wrap="square" rtlCol="0">
                <a:spAutoFit/>
              </a:bodyPr>
              <a:lstStyle/>
              <a:p>
                <a:pPr algn="ctr"/>
                <a:r>
                  <a:rPr lang="en-US" b="1" u="sng" dirty="0">
                    <a:latin typeface="Calibri" pitchFamily="34" charset="0"/>
                    <a:ea typeface="Calibri" pitchFamily="34" charset="0"/>
                    <a:cs typeface="Calibri" pitchFamily="34" charset="0"/>
                  </a:rPr>
                  <a:t>SYSTEM</a:t>
                </a:r>
                <a:endParaRPr lang="en-IN" b="1" u="sng" dirty="0">
                  <a:latin typeface="Calibri" pitchFamily="34" charset="0"/>
                  <a:ea typeface="Calibri" pitchFamily="34" charset="0"/>
                  <a:cs typeface="Calibri" pitchFamily="34" charset="0"/>
                </a:endParaRPr>
              </a:p>
            </p:txBody>
          </p:sp>
        </p:grpSp>
        <p:pic>
          <p:nvPicPr>
            <p:cNvPr id="1032" name="Picture 8" descr="Download free photo of Biker,helmet,motorbike,motorcycle,travel - from  needpix.com">
              <a:extLst>
                <a:ext uri="{FF2B5EF4-FFF2-40B4-BE49-F238E27FC236}">
                  <a16:creationId xmlns:a16="http://schemas.microsoft.com/office/drawing/2014/main" xmlns="" id="{2E136639-511F-3BBC-441B-90BCEE61EE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757" y="4314894"/>
              <a:ext cx="2794263" cy="223580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xmlns="" id="{695C5F57-340B-7C5B-5718-7CC9A7E9E47C}"/>
                </a:ext>
              </a:extLst>
            </p:cNvPr>
            <p:cNvSpPr txBox="1"/>
            <p:nvPr/>
          </p:nvSpPr>
          <p:spPr>
            <a:xfrm>
              <a:off x="2216988" y="3427860"/>
              <a:ext cx="435959" cy="2031325"/>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Calibri" pitchFamily="34" charset="0"/>
                  <a:ea typeface="Calibri" pitchFamily="34" charset="0"/>
                  <a:cs typeface="Calibri" pitchFamily="34" charset="0"/>
                </a:rPr>
                <a:t>D</a:t>
              </a:r>
            </a:p>
            <a:p>
              <a:r>
                <a:rPr lang="en-US" b="1" dirty="0">
                  <a:effectLst>
                    <a:outerShdw blurRad="38100" dist="38100" dir="2700000" algn="tl">
                      <a:srgbClr val="000000">
                        <a:alpha val="43137"/>
                      </a:srgbClr>
                    </a:outerShdw>
                  </a:effectLst>
                  <a:latin typeface="Calibri" pitchFamily="34" charset="0"/>
                  <a:ea typeface="Calibri" pitchFamily="34" charset="0"/>
                  <a:cs typeface="Calibri" pitchFamily="34" charset="0"/>
                </a:rPr>
                <a:t>E</a:t>
              </a:r>
            </a:p>
            <a:p>
              <a:r>
                <a:rPr lang="en-US" b="1" dirty="0">
                  <a:effectLst>
                    <a:outerShdw blurRad="38100" dist="38100" dir="2700000" algn="tl">
                      <a:srgbClr val="000000">
                        <a:alpha val="43137"/>
                      </a:srgbClr>
                    </a:outerShdw>
                  </a:effectLst>
                  <a:latin typeface="Calibri" pitchFamily="34" charset="0"/>
                  <a:ea typeface="Calibri" pitchFamily="34" charset="0"/>
                  <a:cs typeface="Calibri" pitchFamily="34" charset="0"/>
                </a:rPr>
                <a:t>T</a:t>
              </a:r>
            </a:p>
            <a:p>
              <a:r>
                <a:rPr lang="en-US" b="1" dirty="0">
                  <a:effectLst>
                    <a:outerShdw blurRad="38100" dist="38100" dir="2700000" algn="tl">
                      <a:srgbClr val="000000">
                        <a:alpha val="43137"/>
                      </a:srgbClr>
                    </a:outerShdw>
                  </a:effectLst>
                  <a:latin typeface="Calibri" pitchFamily="34" charset="0"/>
                  <a:ea typeface="Calibri" pitchFamily="34" charset="0"/>
                  <a:cs typeface="Calibri" pitchFamily="34" charset="0"/>
                </a:rPr>
                <a:t>E</a:t>
              </a:r>
            </a:p>
            <a:p>
              <a:r>
                <a:rPr lang="en-US" b="1" dirty="0">
                  <a:effectLst>
                    <a:outerShdw blurRad="38100" dist="38100" dir="2700000" algn="tl">
                      <a:srgbClr val="000000">
                        <a:alpha val="43137"/>
                      </a:srgbClr>
                    </a:outerShdw>
                  </a:effectLst>
                  <a:latin typeface="Calibri" pitchFamily="34" charset="0"/>
                  <a:ea typeface="Calibri" pitchFamily="34" charset="0"/>
                  <a:cs typeface="Calibri" pitchFamily="34" charset="0"/>
                </a:rPr>
                <a:t>C</a:t>
              </a:r>
            </a:p>
            <a:p>
              <a:r>
                <a:rPr lang="en-US" b="1" dirty="0">
                  <a:effectLst>
                    <a:outerShdw blurRad="38100" dist="38100" dir="2700000" algn="tl">
                      <a:srgbClr val="000000">
                        <a:alpha val="43137"/>
                      </a:srgbClr>
                    </a:outerShdw>
                  </a:effectLst>
                  <a:latin typeface="Calibri" pitchFamily="34" charset="0"/>
                  <a:ea typeface="Calibri" pitchFamily="34" charset="0"/>
                  <a:cs typeface="Calibri" pitchFamily="34" charset="0"/>
                </a:rPr>
                <a:t>T</a:t>
              </a:r>
            </a:p>
            <a:p>
              <a:r>
                <a:rPr lang="en-US" b="1" dirty="0">
                  <a:effectLst>
                    <a:outerShdw blurRad="38100" dist="38100" dir="2700000" algn="tl">
                      <a:srgbClr val="000000">
                        <a:alpha val="43137"/>
                      </a:srgbClr>
                    </a:outerShdw>
                  </a:effectLst>
                  <a:latin typeface="Calibri" pitchFamily="34" charset="0"/>
                  <a:ea typeface="Calibri" pitchFamily="34" charset="0"/>
                  <a:cs typeface="Calibri" pitchFamily="34" charset="0"/>
                </a:rPr>
                <a:t>S</a:t>
              </a:r>
              <a:endParaRPr lang="en-IN" b="1" dirty="0">
                <a:effectLst>
                  <a:outerShdw blurRad="38100" dist="38100" dir="2700000" algn="tl">
                    <a:srgbClr val="000000">
                      <a:alpha val="43137"/>
                    </a:srgbClr>
                  </a:outerShdw>
                </a:effectLst>
                <a:latin typeface="Calibri" pitchFamily="34" charset="0"/>
                <a:ea typeface="Calibri" pitchFamily="34" charset="0"/>
                <a:cs typeface="Calibri" pitchFamily="34" charset="0"/>
              </a:endParaRPr>
            </a:p>
          </p:txBody>
        </p:sp>
        <p:sp>
          <p:nvSpPr>
            <p:cNvPr id="38" name="TextBox 37">
              <a:extLst>
                <a:ext uri="{FF2B5EF4-FFF2-40B4-BE49-F238E27FC236}">
                  <a16:creationId xmlns:a16="http://schemas.microsoft.com/office/drawing/2014/main" xmlns="" id="{2560CD4F-62A1-23AB-B431-5C2964EF150C}"/>
                </a:ext>
              </a:extLst>
            </p:cNvPr>
            <p:cNvSpPr txBox="1"/>
            <p:nvPr/>
          </p:nvSpPr>
          <p:spPr>
            <a:xfrm>
              <a:off x="1862537" y="6366034"/>
              <a:ext cx="2679483" cy="369332"/>
            </a:xfrm>
            <a:prstGeom prst="rect">
              <a:avLst/>
            </a:prstGeom>
            <a:noFill/>
          </p:spPr>
          <p:txBody>
            <a:bodyPr wrap="square" rtlCol="0">
              <a:spAutoFit/>
            </a:bodyPr>
            <a:lstStyle/>
            <a:p>
              <a:pPr algn="ctr"/>
              <a:r>
                <a:rPr lang="en-US" b="1" u="sng" dirty="0">
                  <a:latin typeface="Calibri" pitchFamily="34" charset="0"/>
                  <a:ea typeface="Calibri" pitchFamily="34" charset="0"/>
                  <a:cs typeface="Calibri" pitchFamily="34" charset="0"/>
                </a:rPr>
                <a:t>RIDER WITH HELMET</a:t>
              </a:r>
              <a:endParaRPr lang="en-IN" b="1" u="sng" dirty="0">
                <a:latin typeface="Calibri" pitchFamily="34" charset="0"/>
                <a:ea typeface="Calibri" pitchFamily="34" charset="0"/>
                <a:cs typeface="Calibri" pitchFamily="34" charset="0"/>
              </a:endParaRPr>
            </a:p>
          </p:txBody>
        </p:sp>
        <p:sp>
          <p:nvSpPr>
            <p:cNvPr id="39" name="Arrow: Down 38">
              <a:extLst>
                <a:ext uri="{FF2B5EF4-FFF2-40B4-BE49-F238E27FC236}">
                  <a16:creationId xmlns:a16="http://schemas.microsoft.com/office/drawing/2014/main" xmlns="" id="{5CB96A5A-1779-7DBC-C18B-E55CC62D24E8}"/>
                </a:ext>
              </a:extLst>
            </p:cNvPr>
            <p:cNvSpPr/>
            <p:nvPr/>
          </p:nvSpPr>
          <p:spPr>
            <a:xfrm>
              <a:off x="2984298" y="3128060"/>
              <a:ext cx="435959" cy="1137078"/>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libri" pitchFamily="34" charset="0"/>
                <a:ea typeface="Calibri" pitchFamily="34" charset="0"/>
                <a:cs typeface="Calibri" pitchFamily="34" charset="0"/>
              </a:endParaRPr>
            </a:p>
          </p:txBody>
        </p:sp>
        <p:sp>
          <p:nvSpPr>
            <p:cNvPr id="42" name="TextBox 41">
              <a:extLst>
                <a:ext uri="{FF2B5EF4-FFF2-40B4-BE49-F238E27FC236}">
                  <a16:creationId xmlns:a16="http://schemas.microsoft.com/office/drawing/2014/main" xmlns="" id="{B7C137D4-92A7-E8D1-BCC0-2FBD2AFF7846}"/>
                </a:ext>
              </a:extLst>
            </p:cNvPr>
            <p:cNvSpPr txBox="1"/>
            <p:nvPr/>
          </p:nvSpPr>
          <p:spPr>
            <a:xfrm>
              <a:off x="8102801" y="1746241"/>
              <a:ext cx="1091784" cy="369332"/>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latin typeface="Calibri" pitchFamily="34" charset="0"/>
                  <a:ea typeface="Calibri" pitchFamily="34" charset="0"/>
                  <a:cs typeface="Calibri" pitchFamily="34" charset="0"/>
                </a:rPr>
                <a:t>OUTPUT</a:t>
              </a:r>
              <a:endParaRPr lang="en-IN" b="1" dirty="0">
                <a:effectLst>
                  <a:outerShdw blurRad="38100" dist="38100" dir="2700000" algn="tl">
                    <a:srgbClr val="000000">
                      <a:alpha val="43137"/>
                    </a:srgbClr>
                  </a:outerShdw>
                </a:effectLst>
                <a:latin typeface="Calibri" pitchFamily="34" charset="0"/>
                <a:ea typeface="Calibri" pitchFamily="34" charset="0"/>
                <a:cs typeface="Calibri" pitchFamily="34" charset="0"/>
              </a:endParaRPr>
            </a:p>
          </p:txBody>
        </p:sp>
        <p:pic>
          <p:nvPicPr>
            <p:cNvPr id="1034" name="Picture 10" descr="How to Control Servo Motors with Arduino (3 Examples)">
              <a:extLst>
                <a:ext uri="{FF2B5EF4-FFF2-40B4-BE49-F238E27FC236}">
                  <a16:creationId xmlns:a16="http://schemas.microsoft.com/office/drawing/2014/main" xmlns="" id="{704E61D1-D862-5317-8CF0-30324F0B228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t="14502" b="17059"/>
            <a:stretch/>
          </p:blipFill>
          <p:spPr bwMode="auto">
            <a:xfrm>
              <a:off x="8310184" y="3128060"/>
              <a:ext cx="2548316" cy="1844873"/>
            </a:xfrm>
            <a:prstGeom prst="rect">
              <a:avLst/>
            </a:prstGeom>
            <a:noFill/>
            <a:extLst>
              <a:ext uri="{909E8E84-426E-40DD-AFC4-6F175D3DCCD1}">
                <a14:hiddenFill xmlns:a14="http://schemas.microsoft.com/office/drawing/2010/main">
                  <a:solidFill>
                    <a:srgbClr val="FFFFFF"/>
                  </a:solidFill>
                </a14:hiddenFill>
              </a:ext>
            </a:extLst>
          </p:spPr>
        </p:pic>
        <p:sp>
          <p:nvSpPr>
            <p:cNvPr id="44" name="Arrow: Bent-Up 43">
              <a:extLst>
                <a:ext uri="{FF2B5EF4-FFF2-40B4-BE49-F238E27FC236}">
                  <a16:creationId xmlns:a16="http://schemas.microsoft.com/office/drawing/2014/main" xmlns="" id="{CA4CEEA7-63F2-C0A0-FB99-19FEF3D37F0E}"/>
                </a:ext>
              </a:extLst>
            </p:cNvPr>
            <p:cNvSpPr/>
            <p:nvPr/>
          </p:nvSpPr>
          <p:spPr>
            <a:xfrm rot="10800000" flipH="1">
              <a:off x="7629683" y="2129638"/>
              <a:ext cx="2008992" cy="893053"/>
            </a:xfrm>
            <a:prstGeom prst="ben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libri" pitchFamily="34" charset="0"/>
                <a:ea typeface="Calibri" pitchFamily="34" charset="0"/>
                <a:cs typeface="Calibri" pitchFamily="34" charset="0"/>
              </a:endParaRPr>
            </a:p>
          </p:txBody>
        </p:sp>
        <p:sp>
          <p:nvSpPr>
            <p:cNvPr id="45" name="TextBox 44">
              <a:extLst>
                <a:ext uri="{FF2B5EF4-FFF2-40B4-BE49-F238E27FC236}">
                  <a16:creationId xmlns:a16="http://schemas.microsoft.com/office/drawing/2014/main" xmlns="" id="{58DF1A7E-C272-7F9B-09DB-1F1788BBCF73}"/>
                </a:ext>
              </a:extLst>
            </p:cNvPr>
            <p:cNvSpPr txBox="1"/>
            <p:nvPr/>
          </p:nvSpPr>
          <p:spPr>
            <a:xfrm>
              <a:off x="7839938" y="5154599"/>
              <a:ext cx="3488807" cy="369332"/>
            </a:xfrm>
            <a:prstGeom prst="rect">
              <a:avLst/>
            </a:prstGeom>
            <a:noFill/>
          </p:spPr>
          <p:txBody>
            <a:bodyPr wrap="square" rtlCol="0">
              <a:spAutoFit/>
            </a:bodyPr>
            <a:lstStyle/>
            <a:p>
              <a:pPr algn="ctr"/>
              <a:r>
                <a:rPr lang="en-US" b="1" u="sng" dirty="0">
                  <a:latin typeface="Calibri" pitchFamily="34" charset="0"/>
                  <a:ea typeface="Calibri" pitchFamily="34" charset="0"/>
                  <a:cs typeface="Calibri" pitchFamily="34" charset="0"/>
                </a:rPr>
                <a:t>ARDIUNO WITH SERVO MOTOR </a:t>
              </a:r>
              <a:endParaRPr lang="en-IN" b="1" u="sng" dirty="0">
                <a:latin typeface="Calibri" pitchFamily="34" charset="0"/>
                <a:ea typeface="Calibri" pitchFamily="34" charset="0"/>
                <a:cs typeface="Calibri" pitchFamily="34" charset="0"/>
              </a:endParaRPr>
            </a:p>
          </p:txBody>
        </p:sp>
        <p:sp>
          <p:nvSpPr>
            <p:cNvPr id="49" name="Arrow: Down 48">
              <a:extLst>
                <a:ext uri="{FF2B5EF4-FFF2-40B4-BE49-F238E27FC236}">
                  <a16:creationId xmlns:a16="http://schemas.microsoft.com/office/drawing/2014/main" xmlns="" id="{74659AED-2B72-38FA-D08C-A23A663E8E46}"/>
                </a:ext>
              </a:extLst>
            </p:cNvPr>
            <p:cNvSpPr/>
            <p:nvPr/>
          </p:nvSpPr>
          <p:spPr>
            <a:xfrm rot="5400000">
              <a:off x="4596360" y="1546823"/>
              <a:ext cx="435959" cy="1356604"/>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libri" pitchFamily="34" charset="0"/>
                <a:ea typeface="Calibri" pitchFamily="34" charset="0"/>
                <a:cs typeface="Calibri" pitchFamily="34" charset="0"/>
              </a:endParaRPr>
            </a:p>
          </p:txBody>
        </p:sp>
      </p:grpSp>
      <p:sp>
        <p:nvSpPr>
          <p:cNvPr id="47" name="Title 1">
            <a:extLst>
              <a:ext uri="{FF2B5EF4-FFF2-40B4-BE49-F238E27FC236}">
                <a16:creationId xmlns:a16="http://schemas.microsoft.com/office/drawing/2014/main" xmlns="" id="{499C3BB3-3D49-1C02-1415-0E05926DBCDA}"/>
              </a:ext>
            </a:extLst>
          </p:cNvPr>
          <p:cNvSpPr txBox="1">
            <a:spLocks/>
          </p:cNvSpPr>
          <p:nvPr/>
        </p:nvSpPr>
        <p:spPr>
          <a:xfrm>
            <a:off x="7696826" y="5487061"/>
            <a:ext cx="3775029" cy="130823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5300" b="1" u="sng" dirty="0">
                <a:effectLst>
                  <a:outerShdw blurRad="38100" dist="38100" dir="2700000" algn="tl">
                    <a:srgbClr val="000000">
                      <a:alpha val="43137"/>
                    </a:srgbClr>
                  </a:outerShdw>
                </a:effectLst>
                <a:latin typeface="Calibri" pitchFamily="34" charset="0"/>
                <a:ea typeface="Calibri" pitchFamily="34" charset="0"/>
                <a:cs typeface="Calibri" pitchFamily="34" charset="0"/>
              </a:rPr>
              <a:t>B</a:t>
            </a:r>
            <a:r>
              <a:rPr lang="en-US" b="1" u="sng" cap="none" dirty="0">
                <a:effectLst>
                  <a:outerShdw blurRad="38100" dist="38100" dir="2700000" algn="tl">
                    <a:srgbClr val="000000">
                      <a:alpha val="43137"/>
                    </a:srgbClr>
                  </a:outerShdw>
                </a:effectLst>
                <a:latin typeface="Calibri" pitchFamily="34" charset="0"/>
                <a:ea typeface="Calibri" pitchFamily="34" charset="0"/>
                <a:cs typeface="Calibri" pitchFamily="34" charset="0"/>
              </a:rPr>
              <a:t>lock Diagram</a:t>
            </a:r>
            <a:endParaRPr lang="en-US" b="1" u="sng" dirty="0">
              <a:effectLst>
                <a:outerShdw blurRad="38100" dist="38100" dir="2700000" algn="tl">
                  <a:srgbClr val="000000">
                    <a:alpha val="43137"/>
                  </a:srgbClr>
                </a:outerShdw>
              </a:effectLst>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2121178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23A557C-3CB5-6A50-54C4-43C7C967188D}"/>
              </a:ext>
            </a:extLst>
          </p:cNvPr>
          <p:cNvSpPr txBox="1">
            <a:spLocks/>
          </p:cNvSpPr>
          <p:nvPr/>
        </p:nvSpPr>
        <p:spPr>
          <a:xfrm>
            <a:off x="7414847" y="4636739"/>
            <a:ext cx="4003430" cy="130823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5300" b="1" u="sng" dirty="0"/>
              <a:t>I</a:t>
            </a:r>
            <a:r>
              <a:rPr lang="en-US" b="1" u="sng" cap="none" dirty="0"/>
              <a:t>mplementation</a:t>
            </a:r>
            <a:endParaRPr lang="en-US" b="1" u="sng" dirty="0"/>
          </a:p>
        </p:txBody>
      </p:sp>
    </p:spTree>
    <p:extLst>
      <p:ext uri="{BB962C8B-B14F-4D97-AF65-F5344CB8AC3E}">
        <p14:creationId xmlns:p14="http://schemas.microsoft.com/office/powerpoint/2010/main" val="3985067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031FE9-9059-4FE8-B4AC-9771F23A1B89}"/>
              </a:ext>
            </a:extLst>
          </p:cNvPr>
          <p:cNvSpPr>
            <a:spLocks noGrp="1"/>
          </p:cNvSpPr>
          <p:nvPr>
            <p:ph type="title"/>
          </p:nvPr>
        </p:nvSpPr>
        <p:spPr>
          <a:xfrm>
            <a:off x="1319134" y="4156405"/>
            <a:ext cx="3839020" cy="1325563"/>
          </a:xfrm>
        </p:spPr>
        <p:txBody>
          <a:bodyPr/>
          <a:lstStyle/>
          <a:p>
            <a:r>
              <a:rPr lang="en-US" dirty="0"/>
              <a:t>IMPLEMENTATION</a:t>
            </a:r>
          </a:p>
        </p:txBody>
      </p:sp>
    </p:spTree>
    <p:extLst>
      <p:ext uri="{BB962C8B-B14F-4D97-AF65-F5344CB8AC3E}">
        <p14:creationId xmlns:p14="http://schemas.microsoft.com/office/powerpoint/2010/main" val="2296626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FFA191-5CCC-43CB-BD83-4F80ED362608}"/>
              </a:ext>
            </a:extLst>
          </p:cNvPr>
          <p:cNvSpPr>
            <a:spLocks noGrp="1"/>
          </p:cNvSpPr>
          <p:nvPr>
            <p:ph type="title"/>
          </p:nvPr>
        </p:nvSpPr>
        <p:spPr>
          <a:xfrm>
            <a:off x="5476875" y="1671639"/>
            <a:ext cx="5964848" cy="1204912"/>
          </a:xfrm>
        </p:spPr>
        <p:txBody>
          <a:bodyPr/>
          <a:lstStyle/>
          <a:p>
            <a:r>
              <a:rPr lang="en-US" sz="4400" b="1" u="sng" dirty="0">
                <a:latin typeface="Calibri" pitchFamily="34" charset="0"/>
                <a:ea typeface="Calibri" pitchFamily="34" charset="0"/>
                <a:cs typeface="Calibri" pitchFamily="34" charset="0"/>
              </a:rPr>
              <a:t>c</a:t>
            </a:r>
            <a:r>
              <a:rPr lang="en-US" b="1" u="sng" cap="none" dirty="0">
                <a:latin typeface="Calibri" pitchFamily="34" charset="0"/>
                <a:ea typeface="Calibri" pitchFamily="34" charset="0"/>
                <a:cs typeface="Calibri" pitchFamily="34" charset="0"/>
              </a:rPr>
              <a:t>onclusion</a:t>
            </a:r>
            <a:endParaRPr lang="en-US" b="1" u="sng" dirty="0">
              <a:latin typeface="Calibri" pitchFamily="34" charset="0"/>
              <a:ea typeface="Calibri" pitchFamily="34" charset="0"/>
              <a:cs typeface="Calibri" pitchFamily="34" charset="0"/>
            </a:endParaRPr>
          </a:p>
        </p:txBody>
      </p:sp>
      <p:sp>
        <p:nvSpPr>
          <p:cNvPr id="3" name="Content Placeholder 2">
            <a:extLst>
              <a:ext uri="{FF2B5EF4-FFF2-40B4-BE49-F238E27FC236}">
                <a16:creationId xmlns:a16="http://schemas.microsoft.com/office/drawing/2014/main" xmlns="" id="{E14BBEAF-B516-45F4-9EF6-A9F65111580F}"/>
              </a:ext>
            </a:extLst>
          </p:cNvPr>
          <p:cNvSpPr>
            <a:spLocks noGrp="1"/>
          </p:cNvSpPr>
          <p:nvPr>
            <p:ph type="body" idx="1"/>
          </p:nvPr>
        </p:nvSpPr>
        <p:spPr>
          <a:xfrm>
            <a:off x="5476875" y="3141766"/>
            <a:ext cx="5964848" cy="2044595"/>
          </a:xfrm>
        </p:spPr>
        <p:txBody>
          <a:bodyPr vert="horz" lIns="91440" tIns="45720" rIns="91440" bIns="45720" rtlCol="0" anchor="b">
            <a:normAutofit/>
          </a:bodyPr>
          <a:lstStyle/>
          <a:p>
            <a:pPr algn="just" rtl="0" fontAlgn="base">
              <a:spcBef>
                <a:spcPts val="0"/>
              </a:spcBef>
              <a:spcAft>
                <a:spcPts val="0"/>
              </a:spcAft>
            </a:pPr>
            <a:r>
              <a:rPr lang="en-US" b="0" i="0" u="none" strike="noStrike" dirty="0">
                <a:effectLst/>
                <a:latin typeface="Calibri" pitchFamily="34" charset="0"/>
                <a:ea typeface="Calibri" pitchFamily="34" charset="0"/>
                <a:cs typeface="Calibri" pitchFamily="34" charset="0"/>
              </a:rPr>
              <a:t>The proposed system aims to prevent motorcycle accidents and also reduce the fatality of accidents. Machine learning algorithm and IOT based model has high accuracy and automatically detects the helmet and mediately it give response like lifting the gates for fueling. </a:t>
            </a:r>
          </a:p>
          <a:p>
            <a:pPr algn="just" rtl="0" fontAlgn="base">
              <a:spcBef>
                <a:spcPts val="0"/>
              </a:spcBef>
              <a:spcAft>
                <a:spcPts val="0"/>
              </a:spcAft>
            </a:pPr>
            <a:r>
              <a:rPr lang="en-US" sz="1000" b="0" dirty="0">
                <a:effectLst/>
                <a:latin typeface="Calibri" pitchFamily="34" charset="0"/>
                <a:ea typeface="Calibri" pitchFamily="34" charset="0"/>
                <a:cs typeface="Calibri" pitchFamily="34" charset="0"/>
              </a:rPr>
              <a:t/>
            </a:r>
            <a:br>
              <a:rPr lang="en-US" sz="1000" b="0" dirty="0">
                <a:effectLst/>
                <a:latin typeface="Calibri" pitchFamily="34" charset="0"/>
                <a:ea typeface="Calibri" pitchFamily="34" charset="0"/>
                <a:cs typeface="Calibri" pitchFamily="34" charset="0"/>
              </a:rPr>
            </a:br>
            <a:r>
              <a:rPr lang="en-US" b="0" i="0" u="none" strike="noStrike" dirty="0">
                <a:effectLst/>
                <a:latin typeface="Calibri" pitchFamily="34" charset="0"/>
                <a:ea typeface="Calibri" pitchFamily="34" charset="0"/>
                <a:cs typeface="Calibri" pitchFamily="34" charset="0"/>
              </a:rPr>
              <a:t>This system makes a habit to wear a helmet among motorcycle riders. The helmet would make a motorcycle journey more protected and safer.</a:t>
            </a:r>
          </a:p>
        </p:txBody>
      </p:sp>
    </p:spTree>
    <p:extLst>
      <p:ext uri="{BB962C8B-B14F-4D97-AF65-F5344CB8AC3E}">
        <p14:creationId xmlns:p14="http://schemas.microsoft.com/office/powerpoint/2010/main" val="920173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AEE93-8585-46D4-A7EC-F184E317CB2E}"/>
              </a:ext>
            </a:extLst>
          </p:cNvPr>
          <p:cNvSpPr>
            <a:spLocks noGrp="1"/>
          </p:cNvSpPr>
          <p:nvPr>
            <p:ph type="ctrTitle"/>
          </p:nvPr>
        </p:nvSpPr>
        <p:spPr>
          <a:xfrm>
            <a:off x="4267200" y="1615736"/>
            <a:ext cx="4179570" cy="1524735"/>
          </a:xfrm>
        </p:spPr>
        <p:txBody>
          <a:bodyPr/>
          <a:lstStyle/>
          <a:p>
            <a:r>
              <a:rPr lang="en-US" sz="4400" dirty="0">
                <a:latin typeface="Calibri" pitchFamily="34" charset="0"/>
                <a:ea typeface="Calibri" pitchFamily="34" charset="0"/>
                <a:cs typeface="Calibri" pitchFamily="34" charset="0"/>
              </a:rPr>
              <a:t>T</a:t>
            </a:r>
            <a:r>
              <a:rPr lang="en-US" sz="2800" cap="none" dirty="0">
                <a:latin typeface="Calibri" pitchFamily="34" charset="0"/>
                <a:ea typeface="Calibri" pitchFamily="34" charset="0"/>
                <a:cs typeface="Calibri" pitchFamily="34" charset="0"/>
              </a:rPr>
              <a:t>hank you</a:t>
            </a:r>
            <a:endParaRPr lang="en-US" dirty="0">
              <a:latin typeface="Calibri" pitchFamily="34" charset="0"/>
              <a:ea typeface="Calibri" pitchFamily="34" charset="0"/>
              <a:cs typeface="Calibri" pitchFamily="34" charset="0"/>
            </a:endParaRPr>
          </a:p>
        </p:txBody>
      </p:sp>
      <p:sp>
        <p:nvSpPr>
          <p:cNvPr id="3" name="Content Placeholder 2">
            <a:extLst>
              <a:ext uri="{FF2B5EF4-FFF2-40B4-BE49-F238E27FC236}">
                <a16:creationId xmlns:a16="http://schemas.microsoft.com/office/drawing/2014/main" xmlns="" id="{24AFFC60-19C3-4901-93F7-7AAF4C09F8C6}"/>
              </a:ext>
            </a:extLst>
          </p:cNvPr>
          <p:cNvSpPr>
            <a:spLocks noGrp="1"/>
          </p:cNvSpPr>
          <p:nvPr>
            <p:ph type="subTitle" idx="1"/>
          </p:nvPr>
        </p:nvSpPr>
        <p:spPr>
          <a:xfrm>
            <a:off x="4267200" y="3238103"/>
            <a:ext cx="4179570" cy="2004161"/>
          </a:xfrm>
        </p:spPr>
        <p:txBody>
          <a:bodyPr>
            <a:normAutofit/>
          </a:bodyPr>
          <a:lstStyle/>
          <a:p>
            <a:r>
              <a:rPr lang="en-US" sz="1600" dirty="0">
                <a:latin typeface="Calibri" pitchFamily="34" charset="0"/>
                <a:ea typeface="Calibri" pitchFamily="34" charset="0"/>
                <a:cs typeface="Calibri" pitchFamily="34" charset="0"/>
              </a:rPr>
              <a:t> Team 05​</a:t>
            </a:r>
          </a:p>
          <a:p>
            <a:endParaRPr lang="en-US"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24364939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4E0A63-A388-49B1-A04E-27CE9BD622EF}"/>
              </a:ext>
            </a:extLst>
          </p:cNvPr>
          <p:cNvSpPr>
            <a:spLocks noGrp="1"/>
          </p:cNvSpPr>
          <p:nvPr>
            <p:ph type="title"/>
          </p:nvPr>
        </p:nvSpPr>
        <p:spPr>
          <a:xfrm>
            <a:off x="5920169" y="1152771"/>
            <a:ext cx="5431971" cy="846301"/>
          </a:xfrm>
        </p:spPr>
        <p:txBody>
          <a:bodyPr/>
          <a:lstStyle/>
          <a:p>
            <a:r>
              <a:rPr lang="en-ZA" dirty="0"/>
              <a:t>BUSINESS MODEL</a:t>
            </a:r>
          </a:p>
        </p:txBody>
      </p:sp>
      <p:sp>
        <p:nvSpPr>
          <p:cNvPr id="6" name="Text Placeholder 5">
            <a:extLst>
              <a:ext uri="{FF2B5EF4-FFF2-40B4-BE49-F238E27FC236}">
                <a16:creationId xmlns:a16="http://schemas.microsoft.com/office/drawing/2014/main" xmlns=""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ZA" noProof="1"/>
              <a:t>ABSTRACT</a:t>
            </a:r>
          </a:p>
        </p:txBody>
      </p:sp>
      <p:sp>
        <p:nvSpPr>
          <p:cNvPr id="7" name="Text Placeholder 6">
            <a:extLst>
              <a:ext uri="{FF2B5EF4-FFF2-40B4-BE49-F238E27FC236}">
                <a16:creationId xmlns:a16="http://schemas.microsoft.com/office/drawing/2014/main" xmlns="" id="{40297407-CE4E-4284-879D-AEC395713625}"/>
              </a:ext>
            </a:extLst>
          </p:cNvPr>
          <p:cNvSpPr>
            <a:spLocks noGrp="1"/>
          </p:cNvSpPr>
          <p:nvPr>
            <p:ph type="body" sz="quarter" idx="15"/>
          </p:nvPr>
        </p:nvSpPr>
        <p:spPr>
          <a:xfrm>
            <a:off x="5921828" y="2798940"/>
            <a:ext cx="5431971" cy="557950"/>
          </a:xfrm>
        </p:spPr>
        <p:txBody>
          <a:bodyPr>
            <a:normAutofit/>
          </a:bodyPr>
          <a:lstStyle/>
          <a:p>
            <a:r>
              <a:rPr lang="en-ZA" noProof="1"/>
              <a:t>We based our research on market trends and social media</a:t>
            </a:r>
          </a:p>
        </p:txBody>
      </p:sp>
      <p:sp>
        <p:nvSpPr>
          <p:cNvPr id="8" name="Text Placeholder 7">
            <a:extLst>
              <a:ext uri="{FF2B5EF4-FFF2-40B4-BE49-F238E27FC236}">
                <a16:creationId xmlns:a16="http://schemas.microsoft.com/office/drawing/2014/main" xmlns=""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ZA" noProof="1"/>
              <a:t>DESIGN</a:t>
            </a:r>
          </a:p>
        </p:txBody>
      </p:sp>
      <p:sp>
        <p:nvSpPr>
          <p:cNvPr id="9" name="Text Placeholder 8">
            <a:extLst>
              <a:ext uri="{FF2B5EF4-FFF2-40B4-BE49-F238E27FC236}">
                <a16:creationId xmlns:a16="http://schemas.microsoft.com/office/drawing/2014/main" xmlns="" id="{95CCE699-03D1-4642-B46A-B14EF17DA183}"/>
              </a:ext>
            </a:extLst>
          </p:cNvPr>
          <p:cNvSpPr>
            <a:spLocks noGrp="1"/>
          </p:cNvSpPr>
          <p:nvPr>
            <p:ph type="body" sz="quarter" idx="24"/>
          </p:nvPr>
        </p:nvSpPr>
        <p:spPr>
          <a:xfrm>
            <a:off x="5921828" y="3898736"/>
            <a:ext cx="5431971" cy="557950"/>
          </a:xfrm>
        </p:spPr>
        <p:txBody>
          <a:bodyPr>
            <a:normAutofit/>
          </a:bodyPr>
          <a:lstStyle/>
          <a:p>
            <a:r>
              <a:rPr lang="en-ZA" noProof="1"/>
              <a:t>We believe people need more products specifically dedicated to this niche market</a:t>
            </a:r>
          </a:p>
        </p:txBody>
      </p:sp>
      <p:sp>
        <p:nvSpPr>
          <p:cNvPr id="10" name="Text Placeholder 9">
            <a:extLst>
              <a:ext uri="{FF2B5EF4-FFF2-40B4-BE49-F238E27FC236}">
                <a16:creationId xmlns:a16="http://schemas.microsoft.com/office/drawing/2014/main" xmlns="" id="{BC1DF189-6F2F-4C21-88CC-C82D3D0D147B}"/>
              </a:ext>
            </a:extLst>
          </p:cNvPr>
          <p:cNvSpPr>
            <a:spLocks noGrp="1"/>
          </p:cNvSpPr>
          <p:nvPr>
            <p:ph type="body" sz="quarter" idx="25"/>
          </p:nvPr>
        </p:nvSpPr>
        <p:spPr>
          <a:xfrm>
            <a:off x="5922254" y="4669107"/>
            <a:ext cx="5433204" cy="365125"/>
          </a:xfrm>
        </p:spPr>
        <p:txBody>
          <a:bodyPr vert="horz" lIns="91440" tIns="45720" rIns="91440" bIns="45720" rtlCol="0" anchor="t">
            <a:normAutofit lnSpcReduction="10000"/>
          </a:bodyPr>
          <a:lstStyle/>
          <a:p>
            <a:r>
              <a:rPr lang="en-ZA" noProof="1"/>
              <a:t>RESEARCH</a:t>
            </a:r>
          </a:p>
        </p:txBody>
      </p:sp>
      <p:sp>
        <p:nvSpPr>
          <p:cNvPr id="5" name="Text Placeholder 4">
            <a:extLst>
              <a:ext uri="{FF2B5EF4-FFF2-40B4-BE49-F238E27FC236}">
                <a16:creationId xmlns:a16="http://schemas.microsoft.com/office/drawing/2014/main" xmlns="" id="{06E82690-B145-4D4F-B2D1-0B2A8C50FD71}"/>
              </a:ext>
            </a:extLst>
          </p:cNvPr>
          <p:cNvSpPr>
            <a:spLocks noGrp="1"/>
          </p:cNvSpPr>
          <p:nvPr>
            <p:ph type="body" sz="quarter" idx="26"/>
          </p:nvPr>
        </p:nvSpPr>
        <p:spPr>
          <a:xfrm>
            <a:off x="5921828" y="4998532"/>
            <a:ext cx="5431971" cy="557950"/>
          </a:xfrm>
        </p:spPr>
        <p:txBody>
          <a:bodyPr>
            <a:normAutofit/>
          </a:bodyPr>
          <a:lstStyle/>
          <a:p>
            <a:r>
              <a:rPr lang="en-ZA" noProof="1"/>
              <a:t>Minimalist and easy to use </a:t>
            </a:r>
          </a:p>
        </p:txBody>
      </p:sp>
      <p:sp>
        <p:nvSpPr>
          <p:cNvPr id="32" name="Date Placeholder 31">
            <a:extLst>
              <a:ext uri="{FF2B5EF4-FFF2-40B4-BE49-F238E27FC236}">
                <a16:creationId xmlns:a16="http://schemas.microsoft.com/office/drawing/2014/main" xmlns="" id="{D5DB19F8-B538-4965-BA90-ED372B99F5DC}"/>
              </a:ext>
            </a:extLst>
          </p:cNvPr>
          <p:cNvSpPr>
            <a:spLocks noGrp="1"/>
          </p:cNvSpPr>
          <p:nvPr>
            <p:ph type="dt" sz="half" idx="20"/>
          </p:nvPr>
        </p:nvSpPr>
        <p:spPr>
          <a:xfrm>
            <a:off x="5919680" y="6356350"/>
            <a:ext cx="947516" cy="365125"/>
          </a:xfrm>
        </p:spPr>
        <p:txBody>
          <a:bodyPr/>
          <a:lstStyle/>
          <a:p>
            <a:r>
              <a:rPr lang="en-US" dirty="0"/>
              <a:t>20XX</a:t>
            </a:r>
          </a:p>
        </p:txBody>
      </p:sp>
      <p:sp>
        <p:nvSpPr>
          <p:cNvPr id="3" name="Footer Placeholder 2">
            <a:extLst>
              <a:ext uri="{FF2B5EF4-FFF2-40B4-BE49-F238E27FC236}">
                <a16:creationId xmlns:a16="http://schemas.microsoft.com/office/drawing/2014/main" xmlns="" id="{005C44B1-BA82-483C-BD91-F89067442F9E}"/>
              </a:ext>
            </a:extLst>
          </p:cNvPr>
          <p:cNvSpPr>
            <a:spLocks noGrp="1"/>
          </p:cNvSpPr>
          <p:nvPr>
            <p:ph type="ftr" sz="quarter" idx="21"/>
          </p:nvPr>
        </p:nvSpPr>
        <p:spPr>
          <a:xfrm>
            <a:off x="7161955" y="6356350"/>
            <a:ext cx="32439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xmlns=""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29</a:t>
            </a:fld>
            <a:endParaRPr lang="en-ZA" dirty="0"/>
          </a:p>
        </p:txBody>
      </p:sp>
    </p:spTree>
    <p:extLst>
      <p:ext uri="{BB962C8B-B14F-4D97-AF65-F5344CB8AC3E}">
        <p14:creationId xmlns:p14="http://schemas.microsoft.com/office/powerpoint/2010/main" val="2069393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xmlns="" id="{5F0075E0-3C93-83B9-6205-536B81BE0D9A}"/>
              </a:ext>
            </a:extLst>
          </p:cNvPr>
          <p:cNvSpPr>
            <a:spLocks noGrp="1"/>
          </p:cNvSpPr>
          <p:nvPr>
            <p:ph type="ctrTitle"/>
          </p:nvPr>
        </p:nvSpPr>
        <p:spPr>
          <a:xfrm>
            <a:off x="2462417" y="4918934"/>
            <a:ext cx="3485006" cy="1414631"/>
          </a:xfrm>
        </p:spPr>
        <p:txBody>
          <a:bodyPr/>
          <a:lstStyle/>
          <a:p>
            <a:r>
              <a:rPr lang="en-US" sz="5400" b="1" u="sng" dirty="0"/>
              <a:t>A</a:t>
            </a:r>
            <a:r>
              <a:rPr lang="en-US" sz="3200" b="1" u="sng" cap="none" dirty="0"/>
              <a:t>bstract</a:t>
            </a:r>
            <a:endParaRPr lang="en-IN" sz="3200" b="1" u="sng" cap="none" dirty="0"/>
          </a:p>
        </p:txBody>
      </p:sp>
      <p:pic>
        <p:nvPicPr>
          <p:cNvPr id="14" name="Picture 13">
            <a:extLst>
              <a:ext uri="{FF2B5EF4-FFF2-40B4-BE49-F238E27FC236}">
                <a16:creationId xmlns:a16="http://schemas.microsoft.com/office/drawing/2014/main" xmlns="" id="{1C57199B-14DE-B03B-25F4-19B5F611E295}"/>
              </a:ext>
            </a:extLst>
          </p:cNvPr>
          <p:cNvPicPr>
            <a:picLocks noChangeAspect="1"/>
          </p:cNvPicPr>
          <p:nvPr/>
        </p:nvPicPr>
        <p:blipFill>
          <a:blip r:embed="rId2"/>
          <a:stretch>
            <a:fillRect/>
          </a:stretch>
        </p:blipFill>
        <p:spPr>
          <a:xfrm>
            <a:off x="6535271" y="3483179"/>
            <a:ext cx="4930117" cy="28503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424253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64BC4F-3D59-464A-857E-6F155B368ED7}"/>
              </a:ext>
            </a:extLst>
          </p:cNvPr>
          <p:cNvSpPr>
            <a:spLocks noGrp="1"/>
          </p:cNvSpPr>
          <p:nvPr>
            <p:ph type="title"/>
          </p:nvPr>
        </p:nvSpPr>
        <p:spPr>
          <a:xfrm>
            <a:off x="1885156" y="892177"/>
            <a:ext cx="8421688" cy="1325563"/>
          </a:xfrm>
        </p:spPr>
        <p:txBody>
          <a:bodyPr/>
          <a:lstStyle/>
          <a:p>
            <a:r>
              <a:rPr lang="en-US" dirty="0"/>
              <a:t>Market comparison</a:t>
            </a:r>
          </a:p>
        </p:txBody>
      </p:sp>
      <p:sp>
        <p:nvSpPr>
          <p:cNvPr id="9" name="Text Placeholder 8">
            <a:extLst>
              <a:ext uri="{FF2B5EF4-FFF2-40B4-BE49-F238E27FC236}">
                <a16:creationId xmlns:a16="http://schemas.microsoft.com/office/drawing/2014/main" xmlns="" id="{8C1455DF-5CEC-44A2-A92D-8E901D15B7CC}"/>
              </a:ext>
            </a:extLst>
          </p:cNvPr>
          <p:cNvSpPr>
            <a:spLocks noGrp="1"/>
          </p:cNvSpPr>
          <p:nvPr>
            <p:ph type="body" idx="1"/>
          </p:nvPr>
        </p:nvSpPr>
        <p:spPr>
          <a:xfrm>
            <a:off x="2063855" y="3064615"/>
            <a:ext cx="1240971" cy="823912"/>
          </a:xfrm>
        </p:spPr>
        <p:txBody>
          <a:bodyPr/>
          <a:lstStyle/>
          <a:p>
            <a:r>
              <a:rPr lang="en-US" dirty="0"/>
              <a:t>$3B</a:t>
            </a:r>
          </a:p>
        </p:txBody>
      </p:sp>
      <p:sp>
        <p:nvSpPr>
          <p:cNvPr id="10" name="Text Placeholder 9">
            <a:extLst>
              <a:ext uri="{FF2B5EF4-FFF2-40B4-BE49-F238E27FC236}">
                <a16:creationId xmlns:a16="http://schemas.microsoft.com/office/drawing/2014/main" xmlns="" id="{7C7E7B18-D05F-4C44-8718-8C671160FC98}"/>
              </a:ext>
            </a:extLst>
          </p:cNvPr>
          <p:cNvSpPr>
            <a:spLocks noGrp="1"/>
          </p:cNvSpPr>
          <p:nvPr>
            <p:ph type="body" idx="15"/>
          </p:nvPr>
        </p:nvSpPr>
        <p:spPr>
          <a:xfrm>
            <a:off x="5475514" y="3064615"/>
            <a:ext cx="1240971" cy="823912"/>
          </a:xfrm>
        </p:spPr>
        <p:txBody>
          <a:bodyPr/>
          <a:lstStyle/>
          <a:p>
            <a:r>
              <a:rPr lang="en-US" dirty="0"/>
              <a:t>$2B</a:t>
            </a:r>
          </a:p>
        </p:txBody>
      </p:sp>
      <p:sp>
        <p:nvSpPr>
          <p:cNvPr id="11" name="Text Placeholder 10">
            <a:extLst>
              <a:ext uri="{FF2B5EF4-FFF2-40B4-BE49-F238E27FC236}">
                <a16:creationId xmlns:a16="http://schemas.microsoft.com/office/drawing/2014/main" xmlns="" id="{C4EAD5C6-02F0-4D27-8D85-1BD5EA833D6F}"/>
              </a:ext>
            </a:extLst>
          </p:cNvPr>
          <p:cNvSpPr>
            <a:spLocks noGrp="1"/>
          </p:cNvSpPr>
          <p:nvPr>
            <p:ph type="body" idx="16"/>
          </p:nvPr>
        </p:nvSpPr>
        <p:spPr>
          <a:xfrm>
            <a:off x="8887174" y="3064615"/>
            <a:ext cx="1240971" cy="823912"/>
          </a:xfrm>
        </p:spPr>
        <p:txBody>
          <a:bodyPr/>
          <a:lstStyle/>
          <a:p>
            <a:r>
              <a:rPr lang="en-US" dirty="0"/>
              <a:t>$1B</a:t>
            </a:r>
          </a:p>
        </p:txBody>
      </p:sp>
      <p:sp>
        <p:nvSpPr>
          <p:cNvPr id="19" name="Content Placeholder 18">
            <a:extLst>
              <a:ext uri="{FF2B5EF4-FFF2-40B4-BE49-F238E27FC236}">
                <a16:creationId xmlns:a16="http://schemas.microsoft.com/office/drawing/2014/main" xmlns="" id="{791D6145-F7F7-43DE-A16B-BF4F9607D4E8}"/>
              </a:ext>
            </a:extLst>
          </p:cNvPr>
          <p:cNvSpPr>
            <a:spLocks noGrp="1"/>
          </p:cNvSpPr>
          <p:nvPr>
            <p:ph sz="half" idx="2"/>
          </p:nvPr>
        </p:nvSpPr>
        <p:spPr>
          <a:xfrm>
            <a:off x="1129698" y="4824188"/>
            <a:ext cx="3124093" cy="462927"/>
          </a:xfrm>
        </p:spPr>
        <p:txBody>
          <a:bodyPr/>
          <a:lstStyle/>
          <a:p>
            <a:r>
              <a:rPr lang="en-US" dirty="0"/>
              <a:t>Opportunity to build</a:t>
            </a:r>
          </a:p>
        </p:txBody>
      </p:sp>
      <p:sp>
        <p:nvSpPr>
          <p:cNvPr id="22" name="Content Placeholder 21">
            <a:extLst>
              <a:ext uri="{FF2B5EF4-FFF2-40B4-BE49-F238E27FC236}">
                <a16:creationId xmlns:a16="http://schemas.microsoft.com/office/drawing/2014/main" xmlns="" id="{F296843C-0ED0-4314-A6F0-DD60C828DDFB}"/>
              </a:ext>
            </a:extLst>
          </p:cNvPr>
          <p:cNvSpPr>
            <a:spLocks noGrp="1"/>
          </p:cNvSpPr>
          <p:nvPr>
            <p:ph sz="half" idx="17"/>
          </p:nvPr>
        </p:nvSpPr>
        <p:spPr>
          <a:xfrm>
            <a:off x="1129698" y="5280763"/>
            <a:ext cx="3124093" cy="462927"/>
          </a:xfrm>
        </p:spPr>
        <p:txBody>
          <a:bodyPr/>
          <a:lstStyle/>
          <a:p>
            <a:r>
              <a:rPr lang="en-US" dirty="0"/>
              <a:t>Addressable market</a:t>
            </a:r>
          </a:p>
        </p:txBody>
      </p:sp>
      <p:sp>
        <p:nvSpPr>
          <p:cNvPr id="20" name="Content Placeholder 19">
            <a:extLst>
              <a:ext uri="{FF2B5EF4-FFF2-40B4-BE49-F238E27FC236}">
                <a16:creationId xmlns:a16="http://schemas.microsoft.com/office/drawing/2014/main" xmlns="" id="{BC46925A-8382-42EB-891C-DBB4EAAA33F8}"/>
              </a:ext>
            </a:extLst>
          </p:cNvPr>
          <p:cNvSpPr>
            <a:spLocks noGrp="1"/>
          </p:cNvSpPr>
          <p:nvPr>
            <p:ph sz="quarter" idx="4"/>
          </p:nvPr>
        </p:nvSpPr>
        <p:spPr>
          <a:xfrm>
            <a:off x="4526261" y="4824188"/>
            <a:ext cx="3139479" cy="462927"/>
          </a:xfrm>
        </p:spPr>
        <p:txBody>
          <a:bodyPr/>
          <a:lstStyle/>
          <a:p>
            <a:r>
              <a:rPr lang="en-US" dirty="0"/>
              <a:t>Freedom to invent</a:t>
            </a:r>
          </a:p>
        </p:txBody>
      </p:sp>
      <p:sp>
        <p:nvSpPr>
          <p:cNvPr id="23" name="Content Placeholder 22">
            <a:extLst>
              <a:ext uri="{FF2B5EF4-FFF2-40B4-BE49-F238E27FC236}">
                <a16:creationId xmlns:a16="http://schemas.microsoft.com/office/drawing/2014/main" xmlns="" id="{649BF20C-562E-400E-BEA6-1D5F81F2FE44}"/>
              </a:ext>
            </a:extLst>
          </p:cNvPr>
          <p:cNvSpPr>
            <a:spLocks noGrp="1"/>
          </p:cNvSpPr>
          <p:nvPr>
            <p:ph sz="quarter" idx="18"/>
          </p:nvPr>
        </p:nvSpPr>
        <p:spPr>
          <a:xfrm>
            <a:off x="4526261" y="5280763"/>
            <a:ext cx="3139479" cy="462927"/>
          </a:xfrm>
        </p:spPr>
        <p:txBody>
          <a:bodyPr/>
          <a:lstStyle/>
          <a:p>
            <a:r>
              <a:rPr lang="en-US" dirty="0"/>
              <a:t>Serviceable market</a:t>
            </a:r>
          </a:p>
        </p:txBody>
      </p:sp>
      <p:sp>
        <p:nvSpPr>
          <p:cNvPr id="21" name="Content Placeholder 20">
            <a:extLst>
              <a:ext uri="{FF2B5EF4-FFF2-40B4-BE49-F238E27FC236}">
                <a16:creationId xmlns:a16="http://schemas.microsoft.com/office/drawing/2014/main" xmlns="" id="{318AFADE-B54F-4988-8000-B9336A395336}"/>
              </a:ext>
            </a:extLst>
          </p:cNvPr>
          <p:cNvSpPr>
            <a:spLocks noGrp="1"/>
          </p:cNvSpPr>
          <p:nvPr>
            <p:ph sz="half" idx="14"/>
          </p:nvPr>
        </p:nvSpPr>
        <p:spPr>
          <a:xfrm>
            <a:off x="7938210" y="4824188"/>
            <a:ext cx="3124093" cy="462927"/>
          </a:xfrm>
        </p:spPr>
        <p:txBody>
          <a:bodyPr/>
          <a:lstStyle/>
          <a:p>
            <a:r>
              <a:rPr lang="en-US" dirty="0"/>
              <a:t>Few competitors</a:t>
            </a:r>
          </a:p>
        </p:txBody>
      </p:sp>
      <p:sp>
        <p:nvSpPr>
          <p:cNvPr id="24" name="Content Placeholder 23">
            <a:extLst>
              <a:ext uri="{FF2B5EF4-FFF2-40B4-BE49-F238E27FC236}">
                <a16:creationId xmlns:a16="http://schemas.microsoft.com/office/drawing/2014/main" xmlns="" id="{5AA25980-D334-4FC0-9091-936E53B8D321}"/>
              </a:ext>
            </a:extLst>
          </p:cNvPr>
          <p:cNvSpPr>
            <a:spLocks noGrp="1"/>
          </p:cNvSpPr>
          <p:nvPr>
            <p:ph sz="half" idx="19"/>
          </p:nvPr>
        </p:nvSpPr>
        <p:spPr>
          <a:xfrm>
            <a:off x="7938210" y="5280763"/>
            <a:ext cx="3124093" cy="462927"/>
          </a:xfrm>
        </p:spPr>
        <p:txBody>
          <a:bodyPr/>
          <a:lstStyle/>
          <a:p>
            <a:r>
              <a:rPr lang="en-US" dirty="0"/>
              <a:t>Obtainable market</a:t>
            </a:r>
          </a:p>
        </p:txBody>
      </p:sp>
      <p:sp>
        <p:nvSpPr>
          <p:cNvPr id="5" name="Date Placeholder 4">
            <a:extLst>
              <a:ext uri="{FF2B5EF4-FFF2-40B4-BE49-F238E27FC236}">
                <a16:creationId xmlns:a16="http://schemas.microsoft.com/office/drawing/2014/main" xmlns="" id="{79C22D8C-87A6-47AD-8D29-FBBA539EDBE2}"/>
              </a:ext>
            </a:extLst>
          </p:cNvPr>
          <p:cNvSpPr>
            <a:spLocks noGrp="1"/>
          </p:cNvSpPr>
          <p:nvPr>
            <p:ph type="dt" sz="half" idx="1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xmlns="" id="{4D346909-C2E0-4F1D-90FC-F5E1D8DFB51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7" name="Slide Number Placeholder 6">
            <a:extLst>
              <a:ext uri="{FF2B5EF4-FFF2-40B4-BE49-F238E27FC236}">
                <a16:creationId xmlns:a16="http://schemas.microsoft.com/office/drawing/2014/main" xmlns=""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4048543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xmlns=""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MARKET GAP</a:t>
            </a:r>
          </a:p>
        </p:txBody>
      </p:sp>
      <p:sp>
        <p:nvSpPr>
          <p:cNvPr id="4" name="Text Placeholder 3">
            <a:extLst>
              <a:ext uri="{FF2B5EF4-FFF2-40B4-BE49-F238E27FC236}">
                <a16:creationId xmlns:a16="http://schemas.microsoft.com/office/drawing/2014/main" xmlns="" id="{F5FF1291-56EB-4A7B-A198-1D91F9ECC5D3}"/>
              </a:ext>
            </a:extLst>
          </p:cNvPr>
          <p:cNvSpPr>
            <a:spLocks noGrp="1"/>
          </p:cNvSpPr>
          <p:nvPr>
            <p:ph type="body" sz="quarter" idx="14"/>
          </p:nvPr>
        </p:nvSpPr>
        <p:spPr>
          <a:xfrm>
            <a:off x="714375" y="2557463"/>
            <a:ext cx="2141764" cy="514350"/>
          </a:xfrm>
        </p:spPr>
        <p:txBody>
          <a:bodyPr/>
          <a:lstStyle/>
          <a:p>
            <a:r>
              <a:rPr lang="en-US" dirty="0"/>
              <a:t>CUSTOMERS</a:t>
            </a:r>
          </a:p>
        </p:txBody>
      </p:sp>
      <p:sp>
        <p:nvSpPr>
          <p:cNvPr id="5" name="Text Placeholder 4">
            <a:extLst>
              <a:ext uri="{FF2B5EF4-FFF2-40B4-BE49-F238E27FC236}">
                <a16:creationId xmlns:a16="http://schemas.microsoft.com/office/drawing/2014/main" xmlns="" id="{6184E21C-7534-4FB5-9709-F7D1A11034F3}"/>
              </a:ext>
            </a:extLst>
          </p:cNvPr>
          <p:cNvSpPr>
            <a:spLocks noGrp="1"/>
          </p:cNvSpPr>
          <p:nvPr>
            <p:ph type="body" sz="quarter" idx="15"/>
          </p:nvPr>
        </p:nvSpPr>
        <p:spPr>
          <a:xfrm>
            <a:off x="1320800" y="3633788"/>
            <a:ext cx="2141764" cy="514350"/>
          </a:xfrm>
        </p:spPr>
        <p:txBody>
          <a:bodyPr/>
          <a:lstStyle/>
          <a:p>
            <a:r>
              <a:rPr lang="en-US" dirty="0"/>
              <a:t>FINANCIALS</a:t>
            </a:r>
          </a:p>
        </p:txBody>
      </p:sp>
      <p:sp>
        <p:nvSpPr>
          <p:cNvPr id="6" name="Text Placeholder 5">
            <a:extLst>
              <a:ext uri="{FF2B5EF4-FFF2-40B4-BE49-F238E27FC236}">
                <a16:creationId xmlns:a16="http://schemas.microsoft.com/office/drawing/2014/main" xmlns="" id="{5C594564-4FC6-401A-8586-44735EE819EC}"/>
              </a:ext>
            </a:extLst>
          </p:cNvPr>
          <p:cNvSpPr>
            <a:spLocks noGrp="1"/>
          </p:cNvSpPr>
          <p:nvPr>
            <p:ph type="body" sz="quarter" idx="16"/>
          </p:nvPr>
        </p:nvSpPr>
        <p:spPr>
          <a:xfrm>
            <a:off x="1905000" y="4710114"/>
            <a:ext cx="2141764" cy="514350"/>
          </a:xfrm>
        </p:spPr>
        <p:txBody>
          <a:bodyPr/>
          <a:lstStyle/>
          <a:p>
            <a:r>
              <a:rPr lang="en-US" dirty="0"/>
              <a:t>COSTS</a:t>
            </a:r>
          </a:p>
        </p:txBody>
      </p:sp>
      <p:sp>
        <p:nvSpPr>
          <p:cNvPr id="7" name="Text Placeholder 6">
            <a:extLst>
              <a:ext uri="{FF2B5EF4-FFF2-40B4-BE49-F238E27FC236}">
                <a16:creationId xmlns:a16="http://schemas.microsoft.com/office/drawing/2014/main" xmlns="" id="{D7EB25CA-DA83-483D-AF83-0001BDF2DE2B}"/>
              </a:ext>
            </a:extLst>
          </p:cNvPr>
          <p:cNvSpPr>
            <a:spLocks noGrp="1"/>
          </p:cNvSpPr>
          <p:nvPr>
            <p:ph type="body" sz="quarter" idx="17"/>
          </p:nvPr>
        </p:nvSpPr>
        <p:spPr>
          <a:xfrm>
            <a:off x="4401535" y="1594478"/>
            <a:ext cx="5539095" cy="1010842"/>
          </a:xfrm>
        </p:spPr>
        <p:txBody>
          <a:bodyPr/>
          <a:lstStyle/>
          <a:p>
            <a:r>
              <a:rPr lang="en-US" b="1" i="0" dirty="0">
                <a:effectLst/>
              </a:rPr>
              <a:t>The Arduino programming language is based on a very simple hardware programming language called processing, which is similar to the C language</a:t>
            </a:r>
            <a:r>
              <a:rPr lang="en-US" b="0" i="0" dirty="0">
                <a:effectLst/>
              </a:rPr>
              <a:t>.</a:t>
            </a:r>
            <a:endParaRPr lang="en-US" dirty="0"/>
          </a:p>
        </p:txBody>
      </p:sp>
      <p:sp>
        <p:nvSpPr>
          <p:cNvPr id="8" name="Text Placeholder 7">
            <a:extLst>
              <a:ext uri="{FF2B5EF4-FFF2-40B4-BE49-F238E27FC236}">
                <a16:creationId xmlns:a16="http://schemas.microsoft.com/office/drawing/2014/main" xmlns="" id="{B46CE8C6-E12D-4A0D-8553-7FFA31941D56}"/>
              </a:ext>
            </a:extLst>
          </p:cNvPr>
          <p:cNvSpPr>
            <a:spLocks noGrp="1"/>
          </p:cNvSpPr>
          <p:nvPr>
            <p:ph type="body" sz="quarter" idx="18"/>
          </p:nvPr>
        </p:nvSpPr>
        <p:spPr>
          <a:xfrm>
            <a:off x="4986028" y="2673328"/>
            <a:ext cx="5539095" cy="1010842"/>
          </a:xfrm>
        </p:spPr>
        <p:txBody>
          <a:bodyPr>
            <a:normAutofit fontScale="92500" lnSpcReduction="10000"/>
          </a:bodyPr>
          <a:lstStyle/>
          <a:p>
            <a:r>
              <a:rPr lang="en-US" b="0" i="0" dirty="0">
                <a:effectLst/>
              </a:rPr>
              <a:t>Arduino is </a:t>
            </a:r>
            <a:r>
              <a:rPr lang="en-US" b="1" i="0" dirty="0">
                <a:effectLst/>
              </a:rPr>
              <a:t>an open-source electronics platform based on easy-to-use hardware and software</a:t>
            </a:r>
            <a:r>
              <a:rPr lang="en-US" b="0" i="0" dirty="0">
                <a:effectLst/>
              </a:rPr>
              <a:t>. Arduino boards are able to read inputs - light on a sensor, a finger on a button, or a Twitter message - and turn it into an output - activating a motor, turning on an LED, publishing something online.</a:t>
            </a:r>
            <a:endParaRPr lang="en-US" dirty="0"/>
          </a:p>
        </p:txBody>
      </p:sp>
      <p:sp>
        <p:nvSpPr>
          <p:cNvPr id="9" name="Text Placeholder 8">
            <a:extLst>
              <a:ext uri="{FF2B5EF4-FFF2-40B4-BE49-F238E27FC236}">
                <a16:creationId xmlns:a16="http://schemas.microsoft.com/office/drawing/2014/main" xmlns="" id="{1C7D5285-85DF-4331-A6FA-1AE847CA47AE}"/>
              </a:ext>
            </a:extLst>
          </p:cNvPr>
          <p:cNvSpPr>
            <a:spLocks noGrp="1"/>
          </p:cNvSpPr>
          <p:nvPr>
            <p:ph type="body" sz="quarter" idx="19"/>
          </p:nvPr>
        </p:nvSpPr>
        <p:spPr>
          <a:xfrm>
            <a:off x="5576937" y="3755394"/>
            <a:ext cx="5539095" cy="1010842"/>
          </a:xfrm>
        </p:spPr>
        <p:txBody>
          <a:bodyPr/>
          <a:lstStyle/>
          <a:p>
            <a:r>
              <a:rPr lang="en-US" dirty="0"/>
              <a:t>Millennials account for about a quarter of the $48 billion spent on other products in 2018</a:t>
            </a:r>
          </a:p>
          <a:p>
            <a:endParaRPr lang="en-US" dirty="0"/>
          </a:p>
        </p:txBody>
      </p:sp>
      <p:sp>
        <p:nvSpPr>
          <p:cNvPr id="10" name="Text Placeholder 9">
            <a:extLst>
              <a:ext uri="{FF2B5EF4-FFF2-40B4-BE49-F238E27FC236}">
                <a16:creationId xmlns:a16="http://schemas.microsoft.com/office/drawing/2014/main" xmlns="" id="{02D305EF-9A88-496B-BFC1-D589A01EE381}"/>
              </a:ext>
            </a:extLst>
          </p:cNvPr>
          <p:cNvSpPr>
            <a:spLocks noGrp="1"/>
          </p:cNvSpPr>
          <p:nvPr>
            <p:ph type="body" sz="quarter" idx="20"/>
          </p:nvPr>
        </p:nvSpPr>
        <p:spPr>
          <a:xfrm>
            <a:off x="6175279" y="4824430"/>
            <a:ext cx="5539095" cy="1010842"/>
          </a:xfrm>
        </p:spPr>
        <p:txBody>
          <a:bodyPr/>
          <a:lstStyle/>
          <a:p>
            <a:r>
              <a:rPr lang="en-US" dirty="0"/>
              <a:t>Loss of productivity costing consumers thousands of dollars </a:t>
            </a:r>
          </a:p>
          <a:p>
            <a:endParaRPr lang="en-US" dirty="0"/>
          </a:p>
        </p:txBody>
      </p:sp>
      <p:sp>
        <p:nvSpPr>
          <p:cNvPr id="11" name="Date Placeholder 10">
            <a:extLst>
              <a:ext uri="{FF2B5EF4-FFF2-40B4-BE49-F238E27FC236}">
                <a16:creationId xmlns:a16="http://schemas.microsoft.com/office/drawing/2014/main" xmlns="" id="{40BF6865-7FAE-4B56-A995-ADF1582DCC64}"/>
              </a:ext>
            </a:extLst>
          </p:cNvPr>
          <p:cNvSpPr>
            <a:spLocks noGrp="1"/>
          </p:cNvSpPr>
          <p:nvPr>
            <p:ph type="dt" sz="half" idx="10"/>
          </p:nvPr>
        </p:nvSpPr>
        <p:spPr>
          <a:xfrm>
            <a:off x="838200" y="6356350"/>
            <a:ext cx="2743200" cy="365125"/>
          </a:xfrm>
        </p:spPr>
        <p:txBody>
          <a:bodyPr/>
          <a:lstStyle/>
          <a:p>
            <a:r>
              <a:rPr lang="en-US" dirty="0"/>
              <a:t>20XX</a:t>
            </a:r>
          </a:p>
        </p:txBody>
      </p:sp>
      <p:sp>
        <p:nvSpPr>
          <p:cNvPr id="80" name="Footer Placeholder 79">
            <a:extLst>
              <a:ext uri="{FF2B5EF4-FFF2-40B4-BE49-F238E27FC236}">
                <a16:creationId xmlns:a16="http://schemas.microsoft.com/office/drawing/2014/main" xmlns="" id="{81398ED2-66DB-46EA-8D89-B07A5C039997}"/>
              </a:ext>
            </a:extLst>
          </p:cNvPr>
          <p:cNvSpPr>
            <a:spLocks noGrp="1"/>
          </p:cNvSpPr>
          <p:nvPr>
            <p:ph type="ftr" sz="quarter" idx="11"/>
          </p:nvPr>
        </p:nvSpPr>
        <p:spPr>
          <a:xfrm>
            <a:off x="6175279"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xmlns=""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1908769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031FE9-9059-4FE8-B4AC-9771F23A1B89}"/>
              </a:ext>
            </a:extLst>
          </p:cNvPr>
          <p:cNvSpPr>
            <a:spLocks noGrp="1"/>
          </p:cNvSpPr>
          <p:nvPr>
            <p:ph type="title"/>
          </p:nvPr>
        </p:nvSpPr>
        <p:spPr>
          <a:xfrm>
            <a:off x="1508760" y="4156405"/>
            <a:ext cx="3139440" cy="1325563"/>
          </a:xfrm>
        </p:spPr>
        <p:txBody>
          <a:bodyPr/>
          <a:lstStyle/>
          <a:p>
            <a:r>
              <a:rPr lang="en-US" dirty="0"/>
              <a:t>PRODUCT OVERVIEW</a:t>
            </a:r>
          </a:p>
        </p:txBody>
      </p:sp>
      <p:sp>
        <p:nvSpPr>
          <p:cNvPr id="3"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UNIQUE</a:t>
            </a:r>
          </a:p>
        </p:txBody>
      </p:sp>
      <p:sp>
        <p:nvSpPr>
          <p:cNvPr id="4" name="Text Placeholder 3">
            <a:extLst>
              <a:ext uri="{FF2B5EF4-FFF2-40B4-BE49-F238E27FC236}">
                <a16:creationId xmlns:a16="http://schemas.microsoft.com/office/drawing/2014/main" xmlns="" id="{AC1C80FB-53F9-42EE-B1E6-D0F998EC5DFA}"/>
              </a:ext>
            </a:extLst>
          </p:cNvPr>
          <p:cNvSpPr>
            <a:spLocks noGrp="1"/>
          </p:cNvSpPr>
          <p:nvPr>
            <p:ph type="body" sz="quarter" idx="15"/>
          </p:nvPr>
        </p:nvSpPr>
        <p:spPr>
          <a:xfrm>
            <a:off x="5921828" y="1860060"/>
            <a:ext cx="5431971" cy="557950"/>
          </a:xfrm>
        </p:spPr>
        <p:txBody>
          <a:bodyPr>
            <a:normAutofit/>
          </a:bodyPr>
          <a:lstStyle/>
          <a:p>
            <a:r>
              <a:rPr lang="en-ZA" dirty="0"/>
              <a:t>Only product specifically dedicated to this niche market</a:t>
            </a:r>
            <a:endParaRPr lang="en-US" dirty="0"/>
          </a:p>
        </p:txBody>
      </p:sp>
      <p:sp>
        <p:nvSpPr>
          <p:cNvPr id="5" name="Text Placeholder 4">
            <a:extLst>
              <a:ext uri="{FF2B5EF4-FFF2-40B4-BE49-F238E27FC236}">
                <a16:creationId xmlns:a16="http://schemas.microsoft.com/office/drawing/2014/main" xmlns=""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FIRST TO MARKET</a:t>
            </a:r>
          </a:p>
        </p:txBody>
      </p:sp>
      <p:sp>
        <p:nvSpPr>
          <p:cNvPr id="6" name="Text Placeholder 5">
            <a:extLst>
              <a:ext uri="{FF2B5EF4-FFF2-40B4-BE49-F238E27FC236}">
                <a16:creationId xmlns:a16="http://schemas.microsoft.com/office/drawing/2014/main" xmlns="" id="{7E7D4C34-22A0-4D54-A07D-E1E9A11463E5}"/>
              </a:ext>
            </a:extLst>
          </p:cNvPr>
          <p:cNvSpPr>
            <a:spLocks noGrp="1"/>
          </p:cNvSpPr>
          <p:nvPr>
            <p:ph type="body" sz="quarter" idx="24"/>
          </p:nvPr>
        </p:nvSpPr>
        <p:spPr>
          <a:xfrm>
            <a:off x="5921828" y="2959856"/>
            <a:ext cx="5431971" cy="557950"/>
          </a:xfrm>
        </p:spPr>
        <p:txBody>
          <a:bodyPr/>
          <a:lstStyle/>
          <a:p>
            <a:r>
              <a:rPr lang="en-ZA" dirty="0"/>
              <a:t>First beautifully designed product that's both stylish and functional</a:t>
            </a:r>
          </a:p>
        </p:txBody>
      </p:sp>
      <p:sp>
        <p:nvSpPr>
          <p:cNvPr id="7" name="Text Placeholder 6">
            <a:extLst>
              <a:ext uri="{FF2B5EF4-FFF2-40B4-BE49-F238E27FC236}">
                <a16:creationId xmlns:a16="http://schemas.microsoft.com/office/drawing/2014/main" xmlns=""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dirty="0"/>
              <a:t>TESTED </a:t>
            </a:r>
          </a:p>
        </p:txBody>
      </p:sp>
      <p:sp>
        <p:nvSpPr>
          <p:cNvPr id="8" name="Text Placeholder 7">
            <a:extLst>
              <a:ext uri="{FF2B5EF4-FFF2-40B4-BE49-F238E27FC236}">
                <a16:creationId xmlns:a16="http://schemas.microsoft.com/office/drawing/2014/main" xmlns="" id="{51C26CE0-2506-4B44-A26F-C12BFA5B18B5}"/>
              </a:ext>
            </a:extLst>
          </p:cNvPr>
          <p:cNvSpPr>
            <a:spLocks noGrp="1"/>
          </p:cNvSpPr>
          <p:nvPr>
            <p:ph type="body" sz="quarter" idx="26"/>
          </p:nvPr>
        </p:nvSpPr>
        <p:spPr>
          <a:xfrm>
            <a:off x="5921828" y="4059652"/>
            <a:ext cx="5431971" cy="557950"/>
          </a:xfrm>
        </p:spPr>
        <p:txBody>
          <a:bodyPr/>
          <a:lstStyle/>
          <a:p>
            <a:r>
              <a:rPr lang="en-ZA" dirty="0"/>
              <a:t>Conducted testing with college students in the area</a:t>
            </a:r>
            <a:endParaRPr lang="en-US" dirty="0"/>
          </a:p>
        </p:txBody>
      </p:sp>
      <p:sp>
        <p:nvSpPr>
          <p:cNvPr id="9" name="Text Placeholder 8">
            <a:extLst>
              <a:ext uri="{FF2B5EF4-FFF2-40B4-BE49-F238E27FC236}">
                <a16:creationId xmlns:a16="http://schemas.microsoft.com/office/drawing/2014/main" xmlns=""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dirty="0"/>
              <a:t>AUTHENTIC</a:t>
            </a:r>
          </a:p>
        </p:txBody>
      </p:sp>
      <p:sp>
        <p:nvSpPr>
          <p:cNvPr id="10" name="Text Placeholder 9">
            <a:extLst>
              <a:ext uri="{FF2B5EF4-FFF2-40B4-BE49-F238E27FC236}">
                <a16:creationId xmlns:a16="http://schemas.microsoft.com/office/drawing/2014/main" xmlns="" id="{7F39C97C-2DDC-4706-B96C-B02FAE53A426}"/>
              </a:ext>
            </a:extLst>
          </p:cNvPr>
          <p:cNvSpPr>
            <a:spLocks noGrp="1"/>
          </p:cNvSpPr>
          <p:nvPr>
            <p:ph type="body" sz="quarter" idx="28"/>
          </p:nvPr>
        </p:nvSpPr>
        <p:spPr>
          <a:xfrm>
            <a:off x="5919680" y="5159449"/>
            <a:ext cx="5431971" cy="557950"/>
          </a:xfrm>
        </p:spPr>
        <p:txBody>
          <a:bodyPr/>
          <a:lstStyle/>
          <a:p>
            <a:r>
              <a:rPr lang="en-ZA" dirty="0"/>
              <a:t>Designed with the help and input of experts in the field </a:t>
            </a:r>
            <a:endParaRPr lang="en-US" dirty="0"/>
          </a:p>
        </p:txBody>
      </p:sp>
      <p:sp>
        <p:nvSpPr>
          <p:cNvPr id="20" name="Date Placeholder 19">
            <a:extLst>
              <a:ext uri="{FF2B5EF4-FFF2-40B4-BE49-F238E27FC236}">
                <a16:creationId xmlns:a16="http://schemas.microsoft.com/office/drawing/2014/main" xmlns="" id="{A74D661B-510C-4CF2-BF77-3EAFB649883D}"/>
              </a:ext>
            </a:extLst>
          </p:cNvPr>
          <p:cNvSpPr>
            <a:spLocks noGrp="1"/>
          </p:cNvSpPr>
          <p:nvPr>
            <p:ph type="dt" sz="half" idx="20"/>
          </p:nvPr>
        </p:nvSpPr>
        <p:spPr>
          <a:xfrm>
            <a:off x="5919680" y="6356350"/>
            <a:ext cx="947516" cy="365125"/>
          </a:xfrm>
        </p:spPr>
        <p:txBody>
          <a:bodyPr/>
          <a:lstStyle/>
          <a:p>
            <a:r>
              <a:rPr lang="en-US" dirty="0"/>
              <a:t>20XX</a:t>
            </a:r>
          </a:p>
        </p:txBody>
      </p:sp>
      <p:sp>
        <p:nvSpPr>
          <p:cNvPr id="21" name="Footer Placeholder 20">
            <a:extLst>
              <a:ext uri="{FF2B5EF4-FFF2-40B4-BE49-F238E27FC236}">
                <a16:creationId xmlns:a16="http://schemas.microsoft.com/office/drawing/2014/main" xmlns="" id="{7E44CAC0-3B5A-49F6-A2CB-0BC80D111A87}"/>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xmlns=""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2893859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AD2AE59-5630-4D5C-83A9-4CDEF4D7DCFB}"/>
              </a:ext>
            </a:extLst>
          </p:cNvPr>
          <p:cNvSpPr>
            <a:spLocks noGrp="1"/>
          </p:cNvSpPr>
          <p:nvPr>
            <p:ph type="title"/>
          </p:nvPr>
        </p:nvSpPr>
        <p:spPr>
          <a:xfrm>
            <a:off x="2933700" y="892177"/>
            <a:ext cx="8421688" cy="1325563"/>
          </a:xfrm>
        </p:spPr>
        <p:txBody>
          <a:bodyPr/>
          <a:lstStyle/>
          <a:p>
            <a:r>
              <a:rPr lang="en-US" dirty="0"/>
              <a:t>OUR COMPETITION</a:t>
            </a:r>
          </a:p>
        </p:txBody>
      </p:sp>
      <p:sp>
        <p:nvSpPr>
          <p:cNvPr id="5" name="Text Placeholder 4">
            <a:extLst>
              <a:ext uri="{FF2B5EF4-FFF2-40B4-BE49-F238E27FC236}">
                <a16:creationId xmlns:a16="http://schemas.microsoft.com/office/drawing/2014/main" xmlns="" id="{F8657664-A458-4DDD-ACC2-1D87FCD6FCA9}"/>
              </a:ext>
            </a:extLst>
          </p:cNvPr>
          <p:cNvSpPr>
            <a:spLocks noGrp="1"/>
          </p:cNvSpPr>
          <p:nvPr>
            <p:ph type="body" idx="1"/>
          </p:nvPr>
        </p:nvSpPr>
        <p:spPr>
          <a:xfrm>
            <a:off x="2933700" y="2776936"/>
            <a:ext cx="3924300" cy="823912"/>
          </a:xfrm>
        </p:spPr>
        <p:txBody>
          <a:bodyPr/>
          <a:lstStyle/>
          <a:p>
            <a:r>
              <a:rPr lang="en-ZA" dirty="0"/>
              <a:t>CONTOSO</a:t>
            </a:r>
          </a:p>
        </p:txBody>
      </p:sp>
      <p:sp>
        <p:nvSpPr>
          <p:cNvPr id="6" name="Content Placeholder 5">
            <a:extLst>
              <a:ext uri="{FF2B5EF4-FFF2-40B4-BE49-F238E27FC236}">
                <a16:creationId xmlns:a16="http://schemas.microsoft.com/office/drawing/2014/main" xmlns="" id="{5A6B31B0-7B84-475D-961F-09C0191F91A2}"/>
              </a:ext>
            </a:extLst>
          </p:cNvPr>
          <p:cNvSpPr>
            <a:spLocks noGrp="1"/>
          </p:cNvSpPr>
          <p:nvPr>
            <p:ph sz="half" idx="2"/>
          </p:nvPr>
        </p:nvSpPr>
        <p:spPr>
          <a:xfrm>
            <a:off x="2933700" y="3834606"/>
            <a:ext cx="3924300" cy="1997867"/>
          </a:xfrm>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xmlns="" id="{578017FE-712E-4E95-B483-B700F1AA4B2A}"/>
              </a:ext>
            </a:extLst>
          </p:cNvPr>
          <p:cNvSpPr>
            <a:spLocks noGrp="1"/>
          </p:cNvSpPr>
          <p:nvPr>
            <p:ph type="body" sz="quarter" idx="3"/>
          </p:nvPr>
        </p:nvSpPr>
        <p:spPr>
          <a:xfrm>
            <a:off x="7410173" y="2776936"/>
            <a:ext cx="3943627" cy="823912"/>
          </a:xfrm>
        </p:spPr>
        <p:txBody>
          <a:bodyPr/>
          <a:lstStyle/>
          <a:p>
            <a:r>
              <a:rPr lang="en-US" dirty="0"/>
              <a:t>COMPETITORS</a:t>
            </a:r>
          </a:p>
        </p:txBody>
      </p:sp>
      <p:sp>
        <p:nvSpPr>
          <p:cNvPr id="11" name="Content Placeholder 10">
            <a:extLst>
              <a:ext uri="{FF2B5EF4-FFF2-40B4-BE49-F238E27FC236}">
                <a16:creationId xmlns:a16="http://schemas.microsoft.com/office/drawing/2014/main" xmlns="" id="{D0E0ACA0-9139-4C37-920D-BF3C1FF461C1}"/>
              </a:ext>
            </a:extLst>
          </p:cNvPr>
          <p:cNvSpPr>
            <a:spLocks noGrp="1"/>
          </p:cNvSpPr>
          <p:nvPr>
            <p:ph sz="quarter" idx="4"/>
          </p:nvPr>
        </p:nvSpPr>
        <p:spPr>
          <a:xfrm>
            <a:off x="7410173" y="3834606"/>
            <a:ext cx="3943627" cy="1997867"/>
          </a:xfrm>
        </p:spPr>
        <p:txBody>
          <a:bodyPr>
            <a:normAutofit lnSpcReduction="10000"/>
          </a:bodyPr>
          <a:lstStyle/>
          <a:p>
            <a:r>
              <a:rPr lang="en-ZA" b="1" noProof="1"/>
              <a:t>Company A</a:t>
            </a:r>
            <a:r>
              <a:rPr lang="en-ZA" noProof="1"/>
              <a:t/>
            </a:r>
            <a:br>
              <a:rPr lang="en-ZA" noProof="1"/>
            </a:br>
            <a:r>
              <a:rPr lang="en-ZA" noProof="1"/>
              <a:t>Product is more expensive</a:t>
            </a:r>
          </a:p>
          <a:p>
            <a:r>
              <a:rPr lang="en-ZA" b="1" noProof="1"/>
              <a:t>Companies B &amp; C </a:t>
            </a:r>
            <a:r>
              <a:rPr lang="en-ZA" noProof="1"/>
              <a:t/>
            </a:r>
            <a:br>
              <a:rPr lang="en-ZA" noProof="1"/>
            </a:br>
            <a:r>
              <a:rPr lang="en-ZA" noProof="1"/>
              <a:t>Product is expensive and inconvenient to use</a:t>
            </a:r>
          </a:p>
          <a:p>
            <a:r>
              <a:rPr lang="en-ZA" b="1" noProof="1"/>
              <a:t>Companies D &amp; E</a:t>
            </a:r>
            <a:r>
              <a:rPr lang="en-ZA" noProof="1"/>
              <a:t/>
            </a:r>
            <a:br>
              <a:rPr lang="en-ZA" noProof="1"/>
            </a:br>
            <a:r>
              <a:rPr lang="en-ZA" noProof="1"/>
              <a:t>Product is affordable, but inconvenient to use</a:t>
            </a:r>
          </a:p>
        </p:txBody>
      </p:sp>
      <p:sp>
        <p:nvSpPr>
          <p:cNvPr id="12" name="Date Placeholder 11">
            <a:extLst>
              <a:ext uri="{FF2B5EF4-FFF2-40B4-BE49-F238E27FC236}">
                <a16:creationId xmlns:a16="http://schemas.microsoft.com/office/drawing/2014/main" xmlns="" id="{5909F2DC-F097-42AB-88E7-0CA09BD5E2C2}"/>
              </a:ext>
            </a:extLst>
          </p:cNvPr>
          <p:cNvSpPr>
            <a:spLocks noGrp="1"/>
          </p:cNvSpPr>
          <p:nvPr>
            <p:ph type="dt" sz="half" idx="10"/>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xmlns="" id="{F4A37AA9-0BEE-42AC-8CC0-AE5B8663553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xmlns=""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33</a:t>
            </a:fld>
            <a:endParaRPr lang="en-US" dirty="0"/>
          </a:p>
        </p:txBody>
      </p:sp>
    </p:spTree>
    <p:extLst>
      <p:ext uri="{BB962C8B-B14F-4D97-AF65-F5344CB8AC3E}">
        <p14:creationId xmlns:p14="http://schemas.microsoft.com/office/powerpoint/2010/main" val="1057409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C0770-A36E-4500-AA2E-F3DE8416AD1E}"/>
              </a:ext>
            </a:extLst>
          </p:cNvPr>
          <p:cNvSpPr>
            <a:spLocks noGrp="1"/>
          </p:cNvSpPr>
          <p:nvPr>
            <p:ph type="title"/>
          </p:nvPr>
        </p:nvSpPr>
        <p:spPr>
          <a:xfrm>
            <a:off x="838200" y="365125"/>
            <a:ext cx="10515600" cy="1325563"/>
          </a:xfrm>
        </p:spPr>
        <p:txBody>
          <a:bodyPr/>
          <a:lstStyle/>
          <a:p>
            <a:r>
              <a:rPr lang="en-ZA" dirty="0"/>
              <a:t>Our competition  </a:t>
            </a:r>
          </a:p>
        </p:txBody>
      </p:sp>
      <p:sp>
        <p:nvSpPr>
          <p:cNvPr id="5" name="Text Placeholder 4">
            <a:extLst>
              <a:ext uri="{FF2B5EF4-FFF2-40B4-BE49-F238E27FC236}">
                <a16:creationId xmlns:a16="http://schemas.microsoft.com/office/drawing/2014/main" xmlns="" id="{AB97FAAF-FD5C-4EDE-A2D8-148266453488}"/>
              </a:ext>
            </a:extLst>
          </p:cNvPr>
          <p:cNvSpPr>
            <a:spLocks noGrp="1"/>
          </p:cNvSpPr>
          <p:nvPr>
            <p:ph type="body" sz="quarter" idx="15"/>
          </p:nvPr>
        </p:nvSpPr>
        <p:spPr>
          <a:xfrm>
            <a:off x="5242517" y="1599947"/>
            <a:ext cx="1706965" cy="492025"/>
          </a:xfrm>
        </p:spPr>
        <p:txBody>
          <a:bodyPr>
            <a:normAutofit/>
          </a:bodyPr>
          <a:lstStyle/>
          <a:p>
            <a:r>
              <a:rPr lang="en-ZA" dirty="0"/>
              <a:t>Convenient</a:t>
            </a:r>
          </a:p>
        </p:txBody>
      </p:sp>
      <p:sp>
        <p:nvSpPr>
          <p:cNvPr id="8" name="Text Placeholder 7">
            <a:extLst>
              <a:ext uri="{FF2B5EF4-FFF2-40B4-BE49-F238E27FC236}">
                <a16:creationId xmlns:a16="http://schemas.microsoft.com/office/drawing/2014/main" xmlns="" id="{B2F06784-6A30-4941-B70A-A58B611950D4}"/>
              </a:ext>
            </a:extLst>
          </p:cNvPr>
          <p:cNvSpPr>
            <a:spLocks noGrp="1"/>
          </p:cNvSpPr>
          <p:nvPr>
            <p:ph type="body" sz="quarter" idx="20"/>
          </p:nvPr>
        </p:nvSpPr>
        <p:spPr>
          <a:xfrm>
            <a:off x="3738732" y="2378452"/>
            <a:ext cx="1183179" cy="492025"/>
          </a:xfrm>
        </p:spPr>
        <p:txBody>
          <a:bodyPr>
            <a:normAutofit/>
          </a:bodyPr>
          <a:lstStyle/>
          <a:p>
            <a:r>
              <a:rPr lang="en-ZA" dirty="0"/>
              <a:t>Competitor A</a:t>
            </a:r>
          </a:p>
        </p:txBody>
      </p:sp>
      <p:sp>
        <p:nvSpPr>
          <p:cNvPr id="29" name="Text Placeholder 28">
            <a:extLst>
              <a:ext uri="{FF2B5EF4-FFF2-40B4-BE49-F238E27FC236}">
                <a16:creationId xmlns:a16="http://schemas.microsoft.com/office/drawing/2014/main" xmlns="" id="{BF7EE2E1-DA9E-4645-BC0D-305C1F12118B}"/>
              </a:ext>
            </a:extLst>
          </p:cNvPr>
          <p:cNvSpPr>
            <a:spLocks noGrp="1"/>
          </p:cNvSpPr>
          <p:nvPr>
            <p:ph type="body" sz="quarter" idx="26"/>
          </p:nvPr>
        </p:nvSpPr>
        <p:spPr>
          <a:xfrm>
            <a:off x="7522269" y="2169263"/>
            <a:ext cx="1706965" cy="1048575"/>
          </a:xfrm>
        </p:spPr>
        <p:txBody>
          <a:bodyPr/>
          <a:lstStyle/>
          <a:p>
            <a:r>
              <a:rPr lang="en-US" dirty="0"/>
              <a:t>Contoso</a:t>
            </a:r>
          </a:p>
        </p:txBody>
      </p:sp>
      <p:sp>
        <p:nvSpPr>
          <p:cNvPr id="28" name="Text Placeholder 27">
            <a:extLst>
              <a:ext uri="{FF2B5EF4-FFF2-40B4-BE49-F238E27FC236}">
                <a16:creationId xmlns:a16="http://schemas.microsoft.com/office/drawing/2014/main" xmlns="" id="{E8BD1918-91E9-45FF-B758-93DAFA9EAFE9}"/>
              </a:ext>
            </a:extLst>
          </p:cNvPr>
          <p:cNvSpPr>
            <a:spLocks noGrp="1"/>
          </p:cNvSpPr>
          <p:nvPr>
            <p:ph type="body" sz="quarter" idx="25"/>
          </p:nvPr>
        </p:nvSpPr>
        <p:spPr>
          <a:xfrm>
            <a:off x="921894" y="3528829"/>
            <a:ext cx="1393863" cy="492025"/>
          </a:xfrm>
        </p:spPr>
        <p:txBody>
          <a:bodyPr/>
          <a:lstStyle/>
          <a:p>
            <a:r>
              <a:rPr lang="en-US" dirty="0"/>
              <a:t>Affordable</a:t>
            </a:r>
          </a:p>
        </p:txBody>
      </p:sp>
      <p:sp>
        <p:nvSpPr>
          <p:cNvPr id="7" name="Text Placeholder 6">
            <a:extLst>
              <a:ext uri="{FF2B5EF4-FFF2-40B4-BE49-F238E27FC236}">
                <a16:creationId xmlns:a16="http://schemas.microsoft.com/office/drawing/2014/main" xmlns="" id="{E9C0C8B1-2DBC-40B1-BBA7-7B3D396478A1}"/>
              </a:ext>
            </a:extLst>
          </p:cNvPr>
          <p:cNvSpPr>
            <a:spLocks noGrp="1"/>
          </p:cNvSpPr>
          <p:nvPr>
            <p:ph type="body" sz="quarter" idx="19"/>
          </p:nvPr>
        </p:nvSpPr>
        <p:spPr>
          <a:xfrm>
            <a:off x="9940449" y="3528829"/>
            <a:ext cx="1380681" cy="492025"/>
          </a:xfrm>
        </p:spPr>
        <p:txBody>
          <a:bodyPr>
            <a:normAutofit/>
          </a:bodyPr>
          <a:lstStyle/>
          <a:p>
            <a:r>
              <a:rPr lang="en-ZA" dirty="0"/>
              <a:t>Expensive</a:t>
            </a:r>
          </a:p>
        </p:txBody>
      </p:sp>
      <p:sp>
        <p:nvSpPr>
          <p:cNvPr id="25" name="Text Placeholder 24">
            <a:extLst>
              <a:ext uri="{FF2B5EF4-FFF2-40B4-BE49-F238E27FC236}">
                <a16:creationId xmlns:a16="http://schemas.microsoft.com/office/drawing/2014/main" xmlns="" id="{225FED20-8F0E-4B86-88AD-F902806B2CA0}"/>
              </a:ext>
            </a:extLst>
          </p:cNvPr>
          <p:cNvSpPr>
            <a:spLocks noGrp="1"/>
          </p:cNvSpPr>
          <p:nvPr>
            <p:ph type="body" sz="quarter" idx="22"/>
          </p:nvPr>
        </p:nvSpPr>
        <p:spPr>
          <a:xfrm>
            <a:off x="2637747" y="4634331"/>
            <a:ext cx="1183179" cy="492025"/>
          </a:xfrm>
        </p:spPr>
        <p:txBody>
          <a:bodyPr/>
          <a:lstStyle/>
          <a:p>
            <a:r>
              <a:rPr lang="en-US" dirty="0"/>
              <a:t>Competitor B</a:t>
            </a:r>
          </a:p>
        </p:txBody>
      </p:sp>
      <p:sp>
        <p:nvSpPr>
          <p:cNvPr id="24" name="Text Placeholder 23">
            <a:extLst>
              <a:ext uri="{FF2B5EF4-FFF2-40B4-BE49-F238E27FC236}">
                <a16:creationId xmlns:a16="http://schemas.microsoft.com/office/drawing/2014/main" xmlns="" id="{568D7422-F48C-4829-8937-7DA701F3303B}"/>
              </a:ext>
            </a:extLst>
          </p:cNvPr>
          <p:cNvSpPr>
            <a:spLocks noGrp="1"/>
          </p:cNvSpPr>
          <p:nvPr>
            <p:ph type="body" sz="quarter" idx="21"/>
          </p:nvPr>
        </p:nvSpPr>
        <p:spPr>
          <a:xfrm>
            <a:off x="4175224" y="4459860"/>
            <a:ext cx="1183179" cy="492025"/>
          </a:xfrm>
        </p:spPr>
        <p:txBody>
          <a:bodyPr/>
          <a:lstStyle/>
          <a:p>
            <a:r>
              <a:rPr lang="en-US" dirty="0"/>
              <a:t>Competitor C</a:t>
            </a:r>
          </a:p>
        </p:txBody>
      </p:sp>
      <p:sp>
        <p:nvSpPr>
          <p:cNvPr id="26" name="Text Placeholder 25">
            <a:extLst>
              <a:ext uri="{FF2B5EF4-FFF2-40B4-BE49-F238E27FC236}">
                <a16:creationId xmlns:a16="http://schemas.microsoft.com/office/drawing/2014/main" xmlns="" id="{2329531A-E68A-4913-9B66-062FBAC6D24D}"/>
              </a:ext>
            </a:extLst>
          </p:cNvPr>
          <p:cNvSpPr>
            <a:spLocks noGrp="1"/>
          </p:cNvSpPr>
          <p:nvPr>
            <p:ph type="body" sz="quarter" idx="23"/>
          </p:nvPr>
        </p:nvSpPr>
        <p:spPr>
          <a:xfrm>
            <a:off x="6552714" y="4321788"/>
            <a:ext cx="1183179" cy="492025"/>
          </a:xfrm>
        </p:spPr>
        <p:txBody>
          <a:bodyPr/>
          <a:lstStyle/>
          <a:p>
            <a:r>
              <a:rPr lang="en-US" dirty="0"/>
              <a:t>Competitor D</a:t>
            </a:r>
          </a:p>
        </p:txBody>
      </p:sp>
      <p:sp>
        <p:nvSpPr>
          <p:cNvPr id="6" name="Text Placeholder 5">
            <a:extLst>
              <a:ext uri="{FF2B5EF4-FFF2-40B4-BE49-F238E27FC236}">
                <a16:creationId xmlns:a16="http://schemas.microsoft.com/office/drawing/2014/main" xmlns="" id="{7F0BD43D-EBFD-48E7-A1D3-EB9228D4C58B}"/>
              </a:ext>
            </a:extLst>
          </p:cNvPr>
          <p:cNvSpPr>
            <a:spLocks noGrp="1"/>
          </p:cNvSpPr>
          <p:nvPr>
            <p:ph type="body" sz="quarter" idx="17"/>
          </p:nvPr>
        </p:nvSpPr>
        <p:spPr>
          <a:xfrm>
            <a:off x="5242517" y="5468790"/>
            <a:ext cx="1706965" cy="492025"/>
          </a:xfrm>
        </p:spPr>
        <p:txBody>
          <a:bodyPr>
            <a:normAutofit/>
          </a:bodyPr>
          <a:lstStyle/>
          <a:p>
            <a:r>
              <a:rPr lang="en-ZA" dirty="0"/>
              <a:t>Inconvenient</a:t>
            </a:r>
          </a:p>
        </p:txBody>
      </p:sp>
      <p:sp>
        <p:nvSpPr>
          <p:cNvPr id="27" name="Text Placeholder 26">
            <a:extLst>
              <a:ext uri="{FF2B5EF4-FFF2-40B4-BE49-F238E27FC236}">
                <a16:creationId xmlns:a16="http://schemas.microsoft.com/office/drawing/2014/main" xmlns="" id="{69ADCED5-CED8-4991-9B1E-DB7381BE7431}"/>
              </a:ext>
            </a:extLst>
          </p:cNvPr>
          <p:cNvSpPr>
            <a:spLocks noGrp="1"/>
          </p:cNvSpPr>
          <p:nvPr>
            <p:ph type="body" sz="quarter" idx="24"/>
          </p:nvPr>
        </p:nvSpPr>
        <p:spPr>
          <a:xfrm>
            <a:off x="7801857" y="5195673"/>
            <a:ext cx="1183179" cy="492025"/>
          </a:xfrm>
        </p:spPr>
        <p:txBody>
          <a:bodyPr/>
          <a:lstStyle/>
          <a:p>
            <a:r>
              <a:rPr lang="en-US" dirty="0"/>
              <a:t>Competitor E</a:t>
            </a:r>
          </a:p>
        </p:txBody>
      </p:sp>
      <p:sp>
        <p:nvSpPr>
          <p:cNvPr id="42" name="Date Placeholder 41">
            <a:extLst>
              <a:ext uri="{FF2B5EF4-FFF2-40B4-BE49-F238E27FC236}">
                <a16:creationId xmlns:a16="http://schemas.microsoft.com/office/drawing/2014/main" xmlns="" id="{8ADD2DBD-D314-47B1-BD25-DAF6D4437F74}"/>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xmlns="" id="{2CC7E0A4-FE8E-4F7B-8370-1FA3484B6144}"/>
              </a:ext>
            </a:extLst>
          </p:cNvPr>
          <p:cNvSpPr>
            <a:spLocks noGrp="1"/>
          </p:cNvSpPr>
          <p:nvPr>
            <p:ph type="ftr" sz="quarter" idx="11"/>
          </p:nvPr>
        </p:nvSpPr>
        <p:spPr>
          <a:xfrm>
            <a:off x="4038600" y="6356350"/>
            <a:ext cx="4114800" cy="365125"/>
          </a:xfrm>
        </p:spPr>
        <p:txBody>
          <a:bodyPr/>
          <a:lstStyle/>
          <a:p>
            <a:r>
              <a:rPr lang="en-ZA" dirty="0"/>
              <a:t>Pitch Deck</a:t>
            </a:r>
          </a:p>
        </p:txBody>
      </p:sp>
      <p:sp>
        <p:nvSpPr>
          <p:cNvPr id="4" name="Slide Number Placeholder 3">
            <a:extLst>
              <a:ext uri="{FF2B5EF4-FFF2-40B4-BE49-F238E27FC236}">
                <a16:creationId xmlns:a16="http://schemas.microsoft.com/office/drawing/2014/main" xmlns="" id="{5CE495FC-7E0A-4342-A40D-3B65DCA780C6}"/>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34</a:t>
            </a:fld>
            <a:endParaRPr lang="en-ZA" dirty="0"/>
          </a:p>
        </p:txBody>
      </p:sp>
      <p:sp>
        <p:nvSpPr>
          <p:cNvPr id="31" name="Oval 30">
            <a:extLst>
              <a:ext uri="{FF2B5EF4-FFF2-40B4-BE49-F238E27FC236}">
                <a16:creationId xmlns:a16="http://schemas.microsoft.com/office/drawing/2014/main" xmlns="" id="{F116CCE2-DE5B-4D04-8780-DE09E03B8A28}"/>
              </a:ext>
              <a:ext uri="{C183D7F6-B498-43B3-948B-1728B52AA6E4}">
                <adec:decorative xmlns:adec="http://schemas.microsoft.com/office/drawing/2017/decorative" xmlns="" val="1"/>
              </a:ext>
            </a:extLst>
          </p:cNvPr>
          <p:cNvSpPr/>
          <p:nvPr/>
        </p:nvSpPr>
        <p:spPr>
          <a:xfrm>
            <a:off x="4291806" y="2334532"/>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xmlns="" id="{1930BF4B-0565-4413-BDB0-116E9B84F127}"/>
              </a:ext>
              <a:ext uri="{C183D7F6-B498-43B3-948B-1728B52AA6E4}">
                <adec:decorative xmlns:adec="http://schemas.microsoft.com/office/drawing/2017/decorative" xmlns="" val="1"/>
              </a:ext>
            </a:extLst>
          </p:cNvPr>
          <p:cNvSpPr/>
          <p:nvPr/>
        </p:nvSpPr>
        <p:spPr>
          <a:xfrm>
            <a:off x="4728369" y="44211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xmlns="" id="{AEC73B38-496F-4951-89EB-38E1A77E186B}"/>
              </a:ext>
              <a:ext uri="{C183D7F6-B498-43B3-948B-1728B52AA6E4}">
                <adec:decorative xmlns:adec="http://schemas.microsoft.com/office/drawing/2017/decorative" xmlns="" val="1"/>
              </a:ext>
            </a:extLst>
          </p:cNvPr>
          <p:cNvSpPr/>
          <p:nvPr/>
        </p:nvSpPr>
        <p:spPr>
          <a:xfrm>
            <a:off x="3164455" y="4595813"/>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xmlns="" id="{8658B547-4844-4FC2-9B4E-C8A8DF4D66D8}"/>
              </a:ext>
              <a:ext uri="{C183D7F6-B498-43B3-948B-1728B52AA6E4}">
                <adec:decorative xmlns:adec="http://schemas.microsoft.com/office/drawing/2017/decorative" xmlns="" val="1"/>
              </a:ext>
            </a:extLst>
          </p:cNvPr>
          <p:cNvSpPr/>
          <p:nvPr/>
        </p:nvSpPr>
        <p:spPr>
          <a:xfrm>
            <a:off x="7106444" y="4288517"/>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xmlns="" id="{B7890BF0-461E-41CE-AFC1-AD52C6B9549E}"/>
              </a:ext>
              <a:ext uri="{C183D7F6-B498-43B3-948B-1728B52AA6E4}">
                <adec:decorative xmlns:adec="http://schemas.microsoft.com/office/drawing/2017/decorative" xmlns="" val="1"/>
              </a:ext>
            </a:extLst>
          </p:cNvPr>
          <p:cNvSpPr/>
          <p:nvPr/>
        </p:nvSpPr>
        <p:spPr>
          <a:xfrm>
            <a:off x="8355806" y="51577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Graphic 61">
            <a:extLst>
              <a:ext uri="{FF2B5EF4-FFF2-40B4-BE49-F238E27FC236}">
                <a16:creationId xmlns:a16="http://schemas.microsoft.com/office/drawing/2014/main" xmlns="" id="{9201E1F5-4143-449F-8629-751D360010A3}"/>
              </a:ext>
              <a:ext uri="{C183D7F6-B498-43B3-948B-1728B52AA6E4}">
                <adec:decorative xmlns:adec="http://schemas.microsoft.com/office/drawing/2017/decorative" xmlns="" val="1"/>
              </a:ext>
            </a:extLst>
          </p:cNvPr>
          <p:cNvSpPr/>
          <p:nvPr/>
        </p:nvSpPr>
        <p:spPr>
          <a:xfrm>
            <a:off x="7597401" y="2072999"/>
            <a:ext cx="1519834" cy="1268594"/>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tx1"/>
            </a:solidFill>
            <a:prstDash val="solid"/>
            <a:miter/>
          </a:ln>
        </p:spPr>
        <p:txBody>
          <a:bodyPr rtlCol="0" anchor="ctr"/>
          <a:lstStyle/>
          <a:p>
            <a:endParaRPr lang="en-US" dirty="0"/>
          </a:p>
        </p:txBody>
      </p:sp>
    </p:spTree>
    <p:extLst>
      <p:ext uri="{BB962C8B-B14F-4D97-AF65-F5344CB8AC3E}">
        <p14:creationId xmlns:p14="http://schemas.microsoft.com/office/powerpoint/2010/main" val="1417396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605AF1-623C-4E09-AB5D-8DD0571489F6}"/>
              </a:ext>
            </a:extLst>
          </p:cNvPr>
          <p:cNvSpPr>
            <a:spLocks noGrp="1"/>
          </p:cNvSpPr>
          <p:nvPr>
            <p:ph type="title"/>
          </p:nvPr>
        </p:nvSpPr>
        <p:spPr>
          <a:xfrm>
            <a:off x="5920169" y="1152771"/>
            <a:ext cx="5431971" cy="846301"/>
          </a:xfrm>
        </p:spPr>
        <p:txBody>
          <a:bodyPr/>
          <a:lstStyle/>
          <a:p>
            <a:r>
              <a:rPr lang="en-US" dirty="0"/>
              <a:t>Growth strategy</a:t>
            </a:r>
          </a:p>
        </p:txBody>
      </p:sp>
      <p:sp>
        <p:nvSpPr>
          <p:cNvPr id="3" name="Content Placeholder 2">
            <a:extLst>
              <a:ext uri="{FF2B5EF4-FFF2-40B4-BE49-F238E27FC236}">
                <a16:creationId xmlns:a16="http://schemas.microsoft.com/office/drawing/2014/main" xmlns="" id="{9B1DDDEF-20C4-4F65-BAC9-0A763DF7E02B}"/>
              </a:ext>
            </a:extLst>
          </p:cNvPr>
          <p:cNvSpPr>
            <a:spLocks noGrp="1"/>
          </p:cNvSpPr>
          <p:nvPr>
            <p:ph type="body" sz="quarter" idx="13"/>
          </p:nvPr>
        </p:nvSpPr>
        <p:spPr>
          <a:xfrm>
            <a:off x="5922254" y="2469515"/>
            <a:ext cx="5433204" cy="365125"/>
          </a:xfrm>
        </p:spPr>
        <p:txBody>
          <a:bodyPr vert="horz" lIns="91440" tIns="45720" rIns="91440" bIns="45720" rtlCol="0" anchor="t">
            <a:normAutofit lnSpcReduction="10000"/>
          </a:bodyPr>
          <a:lstStyle/>
          <a:p>
            <a:r>
              <a:rPr lang="en-US" dirty="0"/>
              <a:t>Feb 20XX</a:t>
            </a:r>
          </a:p>
        </p:txBody>
      </p:sp>
      <p:sp>
        <p:nvSpPr>
          <p:cNvPr id="17" name="Text Placeholder 16">
            <a:extLst>
              <a:ext uri="{FF2B5EF4-FFF2-40B4-BE49-F238E27FC236}">
                <a16:creationId xmlns:a16="http://schemas.microsoft.com/office/drawing/2014/main" xmlns="" id="{24158E79-DA49-4521-BEC6-A7BA93C41F4C}"/>
              </a:ext>
            </a:extLst>
          </p:cNvPr>
          <p:cNvSpPr>
            <a:spLocks noGrp="1"/>
          </p:cNvSpPr>
          <p:nvPr>
            <p:ph type="body" sz="quarter" idx="15"/>
          </p:nvPr>
        </p:nvSpPr>
        <p:spPr>
          <a:xfrm>
            <a:off x="5921828" y="2798940"/>
            <a:ext cx="5431971" cy="557950"/>
          </a:xfrm>
        </p:spPr>
        <p:txBody>
          <a:bodyPr>
            <a:normAutofit/>
          </a:bodyPr>
          <a:lstStyle/>
          <a:p>
            <a:r>
              <a:rPr lang="en-US" dirty="0"/>
              <a:t>Roll out product to high profile or top-level participants to help establish the product</a:t>
            </a:r>
          </a:p>
        </p:txBody>
      </p:sp>
      <p:sp>
        <p:nvSpPr>
          <p:cNvPr id="24" name="Text Placeholder 23">
            <a:extLst>
              <a:ext uri="{FF2B5EF4-FFF2-40B4-BE49-F238E27FC236}">
                <a16:creationId xmlns:a16="http://schemas.microsoft.com/office/drawing/2014/main" xmlns="" id="{319E41BC-4F05-4804-843A-E1846794FBF9}"/>
              </a:ext>
            </a:extLst>
          </p:cNvPr>
          <p:cNvSpPr>
            <a:spLocks noGrp="1"/>
          </p:cNvSpPr>
          <p:nvPr>
            <p:ph type="body" sz="quarter" idx="23"/>
          </p:nvPr>
        </p:nvSpPr>
        <p:spPr>
          <a:xfrm>
            <a:off x="5922254" y="3569311"/>
            <a:ext cx="5433204" cy="365125"/>
          </a:xfrm>
        </p:spPr>
        <p:txBody>
          <a:bodyPr>
            <a:normAutofit lnSpcReduction="10000"/>
          </a:bodyPr>
          <a:lstStyle/>
          <a:p>
            <a:r>
              <a:rPr lang="en-US" dirty="0"/>
              <a:t>Mar 20XX</a:t>
            </a:r>
          </a:p>
        </p:txBody>
      </p:sp>
      <p:sp>
        <p:nvSpPr>
          <p:cNvPr id="25" name="Text Placeholder 24">
            <a:extLst>
              <a:ext uri="{FF2B5EF4-FFF2-40B4-BE49-F238E27FC236}">
                <a16:creationId xmlns:a16="http://schemas.microsoft.com/office/drawing/2014/main" xmlns="" id="{23BDF8B9-53DF-46F4-98D4-053D78D610B0}"/>
              </a:ext>
            </a:extLst>
          </p:cNvPr>
          <p:cNvSpPr>
            <a:spLocks noGrp="1"/>
          </p:cNvSpPr>
          <p:nvPr>
            <p:ph type="body" sz="quarter" idx="24"/>
          </p:nvPr>
        </p:nvSpPr>
        <p:spPr>
          <a:xfrm>
            <a:off x="5921828" y="3898736"/>
            <a:ext cx="5431971" cy="557950"/>
          </a:xfrm>
        </p:spPr>
        <p:txBody>
          <a:bodyPr/>
          <a:lstStyle/>
          <a:p>
            <a:r>
              <a:rPr lang="en-US" dirty="0"/>
              <a:t>Release the product to the general public and monitor press release and social media accounts</a:t>
            </a:r>
          </a:p>
        </p:txBody>
      </p:sp>
      <p:sp>
        <p:nvSpPr>
          <p:cNvPr id="26" name="Text Placeholder 25">
            <a:extLst>
              <a:ext uri="{FF2B5EF4-FFF2-40B4-BE49-F238E27FC236}">
                <a16:creationId xmlns:a16="http://schemas.microsoft.com/office/drawing/2014/main" xmlns="" id="{0FD0A14C-4421-4979-AF8C-F7E649A88162}"/>
              </a:ext>
            </a:extLst>
          </p:cNvPr>
          <p:cNvSpPr>
            <a:spLocks noGrp="1"/>
          </p:cNvSpPr>
          <p:nvPr>
            <p:ph type="body" sz="quarter" idx="25"/>
          </p:nvPr>
        </p:nvSpPr>
        <p:spPr>
          <a:xfrm>
            <a:off x="5922254" y="4669107"/>
            <a:ext cx="5433204" cy="365125"/>
          </a:xfrm>
        </p:spPr>
        <p:txBody>
          <a:bodyPr>
            <a:normAutofit lnSpcReduction="10000"/>
          </a:bodyPr>
          <a:lstStyle/>
          <a:p>
            <a:r>
              <a:rPr lang="en-US" dirty="0"/>
              <a:t>Oct 20XX</a:t>
            </a:r>
          </a:p>
        </p:txBody>
      </p:sp>
      <p:sp>
        <p:nvSpPr>
          <p:cNvPr id="27" name="Text Placeholder 26">
            <a:extLst>
              <a:ext uri="{FF2B5EF4-FFF2-40B4-BE49-F238E27FC236}">
                <a16:creationId xmlns:a16="http://schemas.microsoft.com/office/drawing/2014/main" xmlns="" id="{9C0DB469-503B-40AF-84D1-C69B085AA96F}"/>
              </a:ext>
            </a:extLst>
          </p:cNvPr>
          <p:cNvSpPr>
            <a:spLocks noGrp="1"/>
          </p:cNvSpPr>
          <p:nvPr>
            <p:ph type="body" sz="quarter" idx="26"/>
          </p:nvPr>
        </p:nvSpPr>
        <p:spPr>
          <a:xfrm>
            <a:off x="5921828" y="4998532"/>
            <a:ext cx="5431971" cy="557950"/>
          </a:xfrm>
        </p:spPr>
        <p:txBody>
          <a:bodyPr>
            <a:normAutofit/>
          </a:bodyPr>
          <a:lstStyle/>
          <a:p>
            <a:r>
              <a:rPr lang="en-US" dirty="0"/>
              <a:t>Gather feedback and adjust product design as necessary</a:t>
            </a:r>
          </a:p>
          <a:p>
            <a:endParaRPr lang="en-US" dirty="0"/>
          </a:p>
        </p:txBody>
      </p:sp>
      <p:sp>
        <p:nvSpPr>
          <p:cNvPr id="4" name="Date Placeholder 3">
            <a:extLst>
              <a:ext uri="{FF2B5EF4-FFF2-40B4-BE49-F238E27FC236}">
                <a16:creationId xmlns:a16="http://schemas.microsoft.com/office/drawing/2014/main" xmlns="" id="{7FDC0E0A-2715-4BF9-8659-0ED8629BA24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xmlns="" id="{20E75224-81EB-4CDA-BBBE-44B4B2F3C039}"/>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xmlns=""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30252071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71188AF-1B8F-40DD-90B1-DC0F52BA46BA}"/>
              </a:ext>
            </a:extLst>
          </p:cNvPr>
          <p:cNvSpPr>
            <a:spLocks noGrp="1"/>
          </p:cNvSpPr>
          <p:nvPr>
            <p:ph type="title"/>
          </p:nvPr>
        </p:nvSpPr>
        <p:spPr>
          <a:xfrm>
            <a:off x="838200" y="365125"/>
            <a:ext cx="10515600" cy="1325563"/>
          </a:xfrm>
        </p:spPr>
        <p:txBody>
          <a:bodyPr lIns="0"/>
          <a:lstStyle/>
          <a:p>
            <a:r>
              <a:rPr lang="en-US" dirty="0"/>
              <a:t>TRACTION</a:t>
            </a:r>
          </a:p>
        </p:txBody>
      </p:sp>
      <p:sp>
        <p:nvSpPr>
          <p:cNvPr id="75" name="Text Placeholder 74">
            <a:extLst>
              <a:ext uri="{FF2B5EF4-FFF2-40B4-BE49-F238E27FC236}">
                <a16:creationId xmlns:a16="http://schemas.microsoft.com/office/drawing/2014/main" xmlns="" id="{5425916A-A2C0-45C3-9A48-E48DEB97F631}"/>
              </a:ext>
            </a:extLst>
          </p:cNvPr>
          <p:cNvSpPr>
            <a:spLocks noGrp="1"/>
          </p:cNvSpPr>
          <p:nvPr>
            <p:ph type="body" sz="quarter" idx="16"/>
          </p:nvPr>
        </p:nvSpPr>
        <p:spPr>
          <a:xfrm>
            <a:off x="748749" y="1361938"/>
            <a:ext cx="6765925" cy="496888"/>
          </a:xfrm>
        </p:spPr>
        <p:txBody>
          <a:bodyPr/>
          <a:lstStyle/>
          <a:p>
            <a:r>
              <a:rPr lang="en-US" dirty="0"/>
              <a:t>Forecasting for success</a:t>
            </a:r>
          </a:p>
        </p:txBody>
      </p:sp>
      <p:graphicFrame>
        <p:nvGraphicFramePr>
          <p:cNvPr id="53" name="Table 50">
            <a:extLst>
              <a:ext uri="{FF2B5EF4-FFF2-40B4-BE49-F238E27FC236}">
                <a16:creationId xmlns:a16="http://schemas.microsoft.com/office/drawing/2014/main" xmlns="" id="{7EB17215-3702-4854-86F9-086DB8BCA17E}"/>
              </a:ext>
            </a:extLst>
          </p:cNvPr>
          <p:cNvGraphicFramePr>
            <a:graphicFrameLocks noGrp="1"/>
          </p:cNvGraphicFramePr>
          <p:nvPr>
            <p:ph type="chart" sz="quarter" idx="13"/>
            <p:extLst>
              <p:ext uri="{D42A27DB-BD31-4B8C-83A1-F6EECF244321}">
                <p14:modId xmlns:p14="http://schemas.microsoft.com/office/powerpoint/2010/main" val="700564600"/>
              </p:ext>
            </p:extLst>
          </p:nvPr>
        </p:nvGraphicFramePr>
        <p:xfrm>
          <a:off x="838200" y="2286000"/>
          <a:ext cx="6099051" cy="3713070"/>
        </p:xfrm>
        <a:graphic>
          <a:graphicData uri="http://schemas.openxmlformats.org/drawingml/2006/table">
            <a:tbl>
              <a:tblPr firstRow="1" bandRow="1">
                <a:tableStyleId>{5C22544A-7EE6-4342-B048-85BDC9FD1C3A}</a:tableStyleId>
              </a:tblPr>
              <a:tblGrid>
                <a:gridCol w="1578631">
                  <a:extLst>
                    <a:ext uri="{9D8B030D-6E8A-4147-A177-3AD203B41FA5}">
                      <a16:colId xmlns:a16="http://schemas.microsoft.com/office/drawing/2014/main" xmlns="" val="544038161"/>
                    </a:ext>
                  </a:extLst>
                </a:gridCol>
                <a:gridCol w="1130105">
                  <a:extLst>
                    <a:ext uri="{9D8B030D-6E8A-4147-A177-3AD203B41FA5}">
                      <a16:colId xmlns:a16="http://schemas.microsoft.com/office/drawing/2014/main" xmlns="" val="2284043154"/>
                    </a:ext>
                  </a:extLst>
                </a:gridCol>
                <a:gridCol w="1130105">
                  <a:extLst>
                    <a:ext uri="{9D8B030D-6E8A-4147-A177-3AD203B41FA5}">
                      <a16:colId xmlns:a16="http://schemas.microsoft.com/office/drawing/2014/main" xmlns="" val="2987712514"/>
                    </a:ext>
                  </a:extLst>
                </a:gridCol>
                <a:gridCol w="1130105">
                  <a:extLst>
                    <a:ext uri="{9D8B030D-6E8A-4147-A177-3AD203B41FA5}">
                      <a16:colId xmlns:a16="http://schemas.microsoft.com/office/drawing/2014/main" xmlns="" val="1068233346"/>
                    </a:ext>
                  </a:extLst>
                </a:gridCol>
                <a:gridCol w="1130105">
                  <a:extLst>
                    <a:ext uri="{9D8B030D-6E8A-4147-A177-3AD203B41FA5}">
                      <a16:colId xmlns:a16="http://schemas.microsoft.com/office/drawing/2014/main" xmlns="" val="3019130451"/>
                    </a:ext>
                  </a:extLst>
                </a:gridCol>
              </a:tblGrid>
              <a:tr h="308774">
                <a:tc>
                  <a:txBody>
                    <a:bodyPr/>
                    <a:lstStyle/>
                    <a:p>
                      <a:pPr algn="r"/>
                      <a:r>
                        <a:rPr lang="en-US" sz="1400" b="0" cap="all" spc="150" baseline="0" dirty="0">
                          <a:solidFill>
                            <a:schemeClr val="bg1"/>
                          </a:solidFill>
                          <a:latin typeface="+mj-lt"/>
                        </a:rPr>
                        <a:t>Key Metrics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2723065677"/>
                  </a:ext>
                </a:extLst>
              </a:tr>
              <a:tr h="638982">
                <a:tc>
                  <a:txBody>
                    <a:bodyPr/>
                    <a:lstStyle/>
                    <a:p>
                      <a:pPr algn="ctr"/>
                      <a:endParaRPr lang="en-US" sz="1200" dirty="0">
                        <a:solidFill>
                          <a:schemeClr val="tx1"/>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Clients</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Orders</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Gross revenue</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Net revenue</a:t>
                      </a:r>
                      <a:endParaRPr lang="ru-RU" sz="1200" kern="120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19137574"/>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1100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$7,000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107742485"/>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$20,000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$16,000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666860975"/>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30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300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$30,000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$25,000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705121222"/>
                  </a:ext>
                </a:extLst>
              </a:tr>
              <a:tr h="638982">
                <a:tc>
                  <a:txBody>
                    <a:bodyPr/>
                    <a:lstStyle/>
                    <a:p>
                      <a:pPr algn="ctr"/>
                      <a:r>
                        <a:rPr lang="en-US" sz="1200" dirty="0">
                          <a:solidFill>
                            <a:schemeClr val="tx1"/>
                          </a:solidFill>
                        </a:rPr>
                        <a:t>20XX</a:t>
                      </a:r>
                      <a:endParaRPr lang="ru-RU" sz="120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solidFill>
                        </a:rPr>
                        <a:t>40</a:t>
                      </a: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solidFill>
                        </a:rPr>
                        <a:t>400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$40,000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$30,000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45123171"/>
                  </a:ext>
                </a:extLst>
              </a:tr>
            </a:tbl>
          </a:graphicData>
        </a:graphic>
      </p:graphicFrame>
      <p:sp>
        <p:nvSpPr>
          <p:cNvPr id="9" name="Text Placeholder 8">
            <a:extLst>
              <a:ext uri="{FF2B5EF4-FFF2-40B4-BE49-F238E27FC236}">
                <a16:creationId xmlns:a16="http://schemas.microsoft.com/office/drawing/2014/main" xmlns="" id="{C54CD4A7-4E1A-4902-993B-81A396A3670C}"/>
              </a:ext>
            </a:extLst>
          </p:cNvPr>
          <p:cNvSpPr>
            <a:spLocks noGrp="1"/>
          </p:cNvSpPr>
          <p:nvPr>
            <p:ph type="body" sz="quarter" idx="14"/>
          </p:nvPr>
        </p:nvSpPr>
        <p:spPr>
          <a:xfrm>
            <a:off x="7858125" y="2284624"/>
            <a:ext cx="3147332" cy="306388"/>
          </a:xfrm>
        </p:spPr>
        <p:txBody>
          <a:bodyPr>
            <a:normAutofit/>
          </a:bodyPr>
          <a:lstStyle/>
          <a:p>
            <a:r>
              <a:rPr lang="en-US" dirty="0"/>
              <a:t>REVENUE BY YEAR</a:t>
            </a:r>
          </a:p>
        </p:txBody>
      </p:sp>
      <p:graphicFrame>
        <p:nvGraphicFramePr>
          <p:cNvPr id="34" name="Content Placeholder 13" descr="Chart">
            <a:extLst>
              <a:ext uri="{FF2B5EF4-FFF2-40B4-BE49-F238E27FC236}">
                <a16:creationId xmlns:a16="http://schemas.microsoft.com/office/drawing/2014/main" xmlns="" id="{9E19FFD2-695D-4BD0-AA46-41C8970D76E2}"/>
              </a:ext>
            </a:extLst>
          </p:cNvPr>
          <p:cNvGraphicFramePr>
            <a:graphicFrameLocks noGrp="1"/>
          </p:cNvGraphicFramePr>
          <p:nvPr>
            <p:ph sz="quarter" idx="15"/>
            <p:extLst>
              <p:ext uri="{D42A27DB-BD31-4B8C-83A1-F6EECF244321}">
                <p14:modId xmlns:p14="http://schemas.microsoft.com/office/powerpoint/2010/main" val="2492048523"/>
              </p:ext>
            </p:extLst>
          </p:nvPr>
        </p:nvGraphicFramePr>
        <p:xfrm>
          <a:off x="7858125" y="2779713"/>
          <a:ext cx="3148013"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xmlns="" id="{402600B4-5BE8-447C-8531-6CD75CB45735}"/>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xmlns="" id="{217076FA-2B16-4A6F-9631-8D175CE7886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xmlns=""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36</a:t>
            </a:fld>
            <a:endParaRPr lang="en-US" dirty="0"/>
          </a:p>
        </p:txBody>
      </p:sp>
      <p:cxnSp>
        <p:nvCxnSpPr>
          <p:cNvPr id="10" name="Straight Connector 9">
            <a:extLst>
              <a:ext uri="{FF2B5EF4-FFF2-40B4-BE49-F238E27FC236}">
                <a16:creationId xmlns:a16="http://schemas.microsoft.com/office/drawing/2014/main" xmlns="" id="{B98F823A-E7BB-4668-930B-C119B7771E74}"/>
              </a:ext>
              <a:ext uri="{C183D7F6-B498-43B3-948B-1728B52AA6E4}">
                <adec:decorative xmlns:adec="http://schemas.microsoft.com/office/drawing/2017/decorative" xmlns=""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173C4F3-0B20-4720-9910-82CE4DCE4DBF}"/>
              </a:ext>
              <a:ext uri="{C183D7F6-B498-43B3-948B-1728B52AA6E4}">
                <adec:decorative xmlns:adec="http://schemas.microsoft.com/office/drawing/2017/decorative" xmlns=""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50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0" name="Text Placeholder 31">
            <a:extLst>
              <a:ext uri="{FF2B5EF4-FFF2-40B4-BE49-F238E27FC236}">
                <a16:creationId xmlns:a16="http://schemas.microsoft.com/office/drawing/2014/main" xmlns="" id="{2FF506C9-7C92-4B9C-A356-9B519D03C78D}"/>
              </a:ext>
            </a:extLst>
          </p:cNvPr>
          <p:cNvSpPr txBox="1">
            <a:spLocks/>
          </p:cNvSpPr>
          <p:nvPr/>
        </p:nvSpPr>
        <p:spPr>
          <a:xfrm>
            <a:off x="2042184" y="2220913"/>
            <a:ext cx="2057400" cy="561975"/>
          </a:xfrm>
          <a:prstGeom prst="rect">
            <a:avLst/>
          </a:prstGeom>
        </p:spPr>
        <p:txBody>
          <a:bodyPr vert="horz" lIns="91440" tIns="45720" rIns="91440" bIns="45720" rtlCol="0" anchor="b">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DRAFT BLUEPRINTS</a:t>
            </a:r>
            <a:endParaRPr lang="en-ZA" sz="1100" dirty="0"/>
          </a:p>
        </p:txBody>
      </p:sp>
      <p:sp>
        <p:nvSpPr>
          <p:cNvPr id="52" name="Text Placeholder 31">
            <a:extLst>
              <a:ext uri="{FF2B5EF4-FFF2-40B4-BE49-F238E27FC236}">
                <a16:creationId xmlns:a16="http://schemas.microsoft.com/office/drawing/2014/main" xmlns="" id="{EFC30FAC-E9E5-427E-B670-7978BE575652}"/>
              </a:ext>
            </a:extLst>
          </p:cNvPr>
          <p:cNvSpPr txBox="1">
            <a:spLocks/>
          </p:cNvSpPr>
          <p:nvPr/>
        </p:nvSpPr>
        <p:spPr>
          <a:xfrm>
            <a:off x="5190031" y="2218613"/>
            <a:ext cx="2057804" cy="561975"/>
          </a:xfrm>
          <a:prstGeom prst="rect">
            <a:avLst/>
          </a:prstGeom>
        </p:spPr>
        <p:txBody>
          <a:bodyPr vert="horz" lIns="91440" tIns="45720" rIns="91440" bIns="45720" rtlCol="0" anchor="b">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GATHER FEEDBACK</a:t>
            </a:r>
            <a:endParaRPr lang="en-ZA" sz="1100" dirty="0"/>
          </a:p>
        </p:txBody>
      </p:sp>
      <p:sp>
        <p:nvSpPr>
          <p:cNvPr id="54" name="Text Placeholder 31">
            <a:extLst>
              <a:ext uri="{FF2B5EF4-FFF2-40B4-BE49-F238E27FC236}">
                <a16:creationId xmlns:a16="http://schemas.microsoft.com/office/drawing/2014/main" xmlns="" id="{E0CD2DAB-9E42-4D11-A98D-56ECD20DBC7E}"/>
              </a:ext>
            </a:extLst>
          </p:cNvPr>
          <p:cNvSpPr txBox="1">
            <a:spLocks/>
          </p:cNvSpPr>
          <p:nvPr/>
        </p:nvSpPr>
        <p:spPr>
          <a:xfrm>
            <a:off x="9121117" y="2222398"/>
            <a:ext cx="2057804" cy="561975"/>
          </a:xfrm>
          <a:prstGeom prst="rect">
            <a:avLst/>
          </a:prstGeom>
        </p:spPr>
        <p:txBody>
          <a:bodyPr vert="horz" lIns="91440" tIns="45720" rIns="91440" bIns="45720" rtlCol="0" anchor="b">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DELIVER TO CLIENT</a:t>
            </a:r>
            <a:endParaRPr lang="en-ZA" sz="1100" dirty="0"/>
          </a:p>
        </p:txBody>
      </p:sp>
      <p:sp>
        <p:nvSpPr>
          <p:cNvPr id="6" name="Text Placeholder 5">
            <a:extLst>
              <a:ext uri="{FF2B5EF4-FFF2-40B4-BE49-F238E27FC236}">
                <a16:creationId xmlns:a16="http://schemas.microsoft.com/office/drawing/2014/main" xmlns=""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xmlns="" id="{05941AA2-C85B-41A7-9264-A0C66F32930C}"/>
              </a:ext>
            </a:extLst>
          </p:cNvPr>
          <p:cNvSpPr>
            <a:spLocks noGrp="1"/>
          </p:cNvSpPr>
          <p:nvPr>
            <p:ph type="body" sz="quarter" idx="34"/>
          </p:nvPr>
        </p:nvSpPr>
        <p:spPr>
          <a:xfrm>
            <a:off x="1965960" y="3502152"/>
            <a:ext cx="640080" cy="201776"/>
          </a:xfrm>
        </p:spPr>
        <p:txBody>
          <a:bodyPr>
            <a:normAutofit fontScale="92500" lnSpcReduction="10000"/>
          </a:bodyPr>
          <a:lstStyle/>
          <a:p>
            <a:r>
              <a:rPr lang="en-ZA" dirty="0"/>
              <a:t>JAN</a:t>
            </a:r>
          </a:p>
        </p:txBody>
      </p:sp>
      <p:sp>
        <p:nvSpPr>
          <p:cNvPr id="8" name="Text Placeholder 7">
            <a:extLst>
              <a:ext uri="{FF2B5EF4-FFF2-40B4-BE49-F238E27FC236}">
                <a16:creationId xmlns:a16="http://schemas.microsoft.com/office/drawing/2014/main" xmlns="" id="{2C4BD3D3-C7A9-46F1-8ED8-AB8D1BB89262}"/>
              </a:ext>
            </a:extLst>
          </p:cNvPr>
          <p:cNvSpPr>
            <a:spLocks noGrp="1"/>
          </p:cNvSpPr>
          <p:nvPr>
            <p:ph type="body" sz="quarter" idx="35"/>
          </p:nvPr>
        </p:nvSpPr>
        <p:spPr>
          <a:xfrm>
            <a:off x="2753880" y="3502152"/>
            <a:ext cx="640080" cy="201776"/>
          </a:xfrm>
        </p:spPr>
        <p:txBody>
          <a:bodyPr>
            <a:normAutofit fontScale="92500" lnSpcReduction="10000"/>
          </a:bodyPr>
          <a:lstStyle/>
          <a:p>
            <a:r>
              <a:rPr lang="en-ZA" dirty="0"/>
              <a:t>FEB</a:t>
            </a:r>
          </a:p>
        </p:txBody>
      </p:sp>
      <p:sp>
        <p:nvSpPr>
          <p:cNvPr id="9" name="Text Placeholder 8">
            <a:extLst>
              <a:ext uri="{FF2B5EF4-FFF2-40B4-BE49-F238E27FC236}">
                <a16:creationId xmlns:a16="http://schemas.microsoft.com/office/drawing/2014/main" xmlns="" id="{873EDDDB-6509-4407-BA35-232AAF9F198D}"/>
              </a:ext>
            </a:extLst>
          </p:cNvPr>
          <p:cNvSpPr>
            <a:spLocks noGrp="1"/>
          </p:cNvSpPr>
          <p:nvPr>
            <p:ph type="body" sz="quarter" idx="36"/>
          </p:nvPr>
        </p:nvSpPr>
        <p:spPr>
          <a:xfrm>
            <a:off x="3541800" y="3502152"/>
            <a:ext cx="640080" cy="201776"/>
          </a:xfrm>
        </p:spPr>
        <p:txBody>
          <a:bodyPr>
            <a:normAutofit fontScale="92500" lnSpcReduction="10000"/>
          </a:bodyPr>
          <a:lstStyle/>
          <a:p>
            <a:r>
              <a:rPr lang="en-ZA" dirty="0"/>
              <a:t>MAR</a:t>
            </a:r>
          </a:p>
        </p:txBody>
      </p:sp>
      <p:sp>
        <p:nvSpPr>
          <p:cNvPr id="10" name="Text Placeholder 9">
            <a:extLst>
              <a:ext uri="{FF2B5EF4-FFF2-40B4-BE49-F238E27FC236}">
                <a16:creationId xmlns:a16="http://schemas.microsoft.com/office/drawing/2014/main" xmlns="" id="{A33A061F-AC2A-4E3F-B448-DC6FEC307A53}"/>
              </a:ext>
            </a:extLst>
          </p:cNvPr>
          <p:cNvSpPr>
            <a:spLocks noGrp="1"/>
          </p:cNvSpPr>
          <p:nvPr>
            <p:ph type="body" sz="quarter" idx="37"/>
          </p:nvPr>
        </p:nvSpPr>
        <p:spPr>
          <a:xfrm>
            <a:off x="4329720" y="3502152"/>
            <a:ext cx="640080" cy="201776"/>
          </a:xfrm>
        </p:spPr>
        <p:txBody>
          <a:bodyPr>
            <a:normAutofit fontScale="92500" lnSpcReduction="10000"/>
          </a:bodyPr>
          <a:lstStyle/>
          <a:p>
            <a:r>
              <a:rPr lang="en-ZA" dirty="0"/>
              <a:t>APR</a:t>
            </a:r>
          </a:p>
        </p:txBody>
      </p:sp>
      <p:sp>
        <p:nvSpPr>
          <p:cNvPr id="12" name="Text Placeholder 11">
            <a:extLst>
              <a:ext uri="{FF2B5EF4-FFF2-40B4-BE49-F238E27FC236}">
                <a16:creationId xmlns:a16="http://schemas.microsoft.com/office/drawing/2014/main" xmlns="" id="{FAC81818-8260-4E49-9FCC-569FDE30B0B1}"/>
              </a:ext>
            </a:extLst>
          </p:cNvPr>
          <p:cNvSpPr>
            <a:spLocks noGrp="1"/>
          </p:cNvSpPr>
          <p:nvPr>
            <p:ph type="body" sz="quarter" idx="39"/>
          </p:nvPr>
        </p:nvSpPr>
        <p:spPr>
          <a:xfrm>
            <a:off x="5117640" y="3502152"/>
            <a:ext cx="640080" cy="201776"/>
          </a:xfrm>
        </p:spPr>
        <p:txBody>
          <a:bodyPr>
            <a:normAutofit fontScale="92500" lnSpcReduction="10000"/>
          </a:bodyPr>
          <a:lstStyle/>
          <a:p>
            <a:r>
              <a:rPr lang="en-ZA" dirty="0"/>
              <a:t>MAY</a:t>
            </a:r>
          </a:p>
        </p:txBody>
      </p:sp>
      <p:sp>
        <p:nvSpPr>
          <p:cNvPr id="13" name="Text Placeholder 12">
            <a:extLst>
              <a:ext uri="{FF2B5EF4-FFF2-40B4-BE49-F238E27FC236}">
                <a16:creationId xmlns:a16="http://schemas.microsoft.com/office/drawing/2014/main" xmlns="" id="{D1FD068B-6917-4C40-B40D-5F7B670EA7BE}"/>
              </a:ext>
            </a:extLst>
          </p:cNvPr>
          <p:cNvSpPr>
            <a:spLocks noGrp="1"/>
          </p:cNvSpPr>
          <p:nvPr>
            <p:ph type="body" sz="quarter" idx="40"/>
          </p:nvPr>
        </p:nvSpPr>
        <p:spPr>
          <a:xfrm>
            <a:off x="5905560" y="3502152"/>
            <a:ext cx="640080" cy="201776"/>
          </a:xfrm>
        </p:spPr>
        <p:txBody>
          <a:bodyPr>
            <a:normAutofit fontScale="92500" lnSpcReduction="10000"/>
          </a:bodyPr>
          <a:lstStyle/>
          <a:p>
            <a:r>
              <a:rPr lang="en-ZA" dirty="0"/>
              <a:t>JUN</a:t>
            </a:r>
          </a:p>
        </p:txBody>
      </p:sp>
      <p:sp>
        <p:nvSpPr>
          <p:cNvPr id="14" name="Text Placeholder 13">
            <a:extLst>
              <a:ext uri="{FF2B5EF4-FFF2-40B4-BE49-F238E27FC236}">
                <a16:creationId xmlns:a16="http://schemas.microsoft.com/office/drawing/2014/main" xmlns="" id="{EEAE71AD-30AF-4021-B577-B686EC6DA329}"/>
              </a:ext>
            </a:extLst>
          </p:cNvPr>
          <p:cNvSpPr>
            <a:spLocks noGrp="1"/>
          </p:cNvSpPr>
          <p:nvPr>
            <p:ph type="body" sz="quarter" idx="41"/>
          </p:nvPr>
        </p:nvSpPr>
        <p:spPr>
          <a:xfrm>
            <a:off x="6693480" y="3502152"/>
            <a:ext cx="640080" cy="201776"/>
          </a:xfrm>
        </p:spPr>
        <p:txBody>
          <a:bodyPr>
            <a:normAutofit fontScale="92500" lnSpcReduction="10000"/>
          </a:bodyPr>
          <a:lstStyle/>
          <a:p>
            <a:r>
              <a:rPr lang="en-ZA" dirty="0"/>
              <a:t>JUL</a:t>
            </a:r>
          </a:p>
        </p:txBody>
      </p:sp>
      <p:sp>
        <p:nvSpPr>
          <p:cNvPr id="16" name="Text Placeholder 15">
            <a:extLst>
              <a:ext uri="{FF2B5EF4-FFF2-40B4-BE49-F238E27FC236}">
                <a16:creationId xmlns:a16="http://schemas.microsoft.com/office/drawing/2014/main" xmlns="" id="{D8E5FFBE-125E-43C8-A66E-DE8D2FE7AF38}"/>
              </a:ext>
            </a:extLst>
          </p:cNvPr>
          <p:cNvSpPr>
            <a:spLocks noGrp="1"/>
          </p:cNvSpPr>
          <p:nvPr>
            <p:ph type="body" sz="quarter" idx="43"/>
          </p:nvPr>
        </p:nvSpPr>
        <p:spPr>
          <a:xfrm>
            <a:off x="7481400" y="3502152"/>
            <a:ext cx="640080" cy="201776"/>
          </a:xfrm>
        </p:spPr>
        <p:txBody>
          <a:bodyPr>
            <a:normAutofit fontScale="92500" lnSpcReduction="10000"/>
          </a:bodyPr>
          <a:lstStyle/>
          <a:p>
            <a:r>
              <a:rPr lang="en-ZA" dirty="0"/>
              <a:t>AUG</a:t>
            </a:r>
          </a:p>
        </p:txBody>
      </p:sp>
      <p:sp>
        <p:nvSpPr>
          <p:cNvPr id="17" name="Text Placeholder 16">
            <a:extLst>
              <a:ext uri="{FF2B5EF4-FFF2-40B4-BE49-F238E27FC236}">
                <a16:creationId xmlns:a16="http://schemas.microsoft.com/office/drawing/2014/main" xmlns="" id="{7209F81D-5EC6-4D97-B0C2-AC00081AB1A7}"/>
              </a:ext>
            </a:extLst>
          </p:cNvPr>
          <p:cNvSpPr>
            <a:spLocks noGrp="1"/>
          </p:cNvSpPr>
          <p:nvPr>
            <p:ph type="body" sz="quarter" idx="44"/>
          </p:nvPr>
        </p:nvSpPr>
        <p:spPr>
          <a:xfrm>
            <a:off x="8269320" y="3502152"/>
            <a:ext cx="640080" cy="201776"/>
          </a:xfrm>
        </p:spPr>
        <p:txBody>
          <a:bodyPr>
            <a:normAutofit fontScale="92500" lnSpcReduction="10000"/>
          </a:bodyPr>
          <a:lstStyle/>
          <a:p>
            <a:r>
              <a:rPr lang="en-ZA" dirty="0"/>
              <a:t>SEP</a:t>
            </a:r>
          </a:p>
        </p:txBody>
      </p:sp>
      <p:sp>
        <p:nvSpPr>
          <p:cNvPr id="15" name="Text Placeholder 14">
            <a:extLst>
              <a:ext uri="{FF2B5EF4-FFF2-40B4-BE49-F238E27FC236}">
                <a16:creationId xmlns:a16="http://schemas.microsoft.com/office/drawing/2014/main" xmlns="" id="{4A477EE3-A17C-4158-91E8-03A401BE96CB}"/>
              </a:ext>
            </a:extLst>
          </p:cNvPr>
          <p:cNvSpPr>
            <a:spLocks noGrp="1"/>
          </p:cNvSpPr>
          <p:nvPr>
            <p:ph type="body" sz="quarter" idx="42"/>
          </p:nvPr>
        </p:nvSpPr>
        <p:spPr>
          <a:xfrm>
            <a:off x="9057240" y="3502152"/>
            <a:ext cx="640080" cy="201776"/>
          </a:xfrm>
        </p:spPr>
        <p:txBody>
          <a:bodyPr>
            <a:normAutofit fontScale="92500" lnSpcReduction="10000"/>
          </a:bodyPr>
          <a:lstStyle/>
          <a:p>
            <a:r>
              <a:rPr lang="en-ZA" dirty="0"/>
              <a:t>OCT</a:t>
            </a:r>
          </a:p>
        </p:txBody>
      </p:sp>
      <p:sp>
        <p:nvSpPr>
          <p:cNvPr id="18" name="Text Placeholder 17">
            <a:extLst>
              <a:ext uri="{FF2B5EF4-FFF2-40B4-BE49-F238E27FC236}">
                <a16:creationId xmlns:a16="http://schemas.microsoft.com/office/drawing/2014/main" xmlns="" id="{C477818B-3CAB-4A39-939D-99E98D2EE682}"/>
              </a:ext>
            </a:extLst>
          </p:cNvPr>
          <p:cNvSpPr>
            <a:spLocks noGrp="1"/>
          </p:cNvSpPr>
          <p:nvPr>
            <p:ph type="body" sz="quarter" idx="45"/>
          </p:nvPr>
        </p:nvSpPr>
        <p:spPr>
          <a:xfrm>
            <a:off x="9845160" y="3502152"/>
            <a:ext cx="640080" cy="201776"/>
          </a:xfrm>
        </p:spPr>
        <p:txBody>
          <a:bodyPr>
            <a:normAutofit fontScale="92500" lnSpcReduction="10000"/>
          </a:bodyPr>
          <a:lstStyle/>
          <a:p>
            <a:r>
              <a:rPr lang="en-ZA" dirty="0"/>
              <a:t>NOV</a:t>
            </a:r>
          </a:p>
        </p:txBody>
      </p:sp>
      <p:sp>
        <p:nvSpPr>
          <p:cNvPr id="19" name="Text Placeholder 18">
            <a:extLst>
              <a:ext uri="{FF2B5EF4-FFF2-40B4-BE49-F238E27FC236}">
                <a16:creationId xmlns:a16="http://schemas.microsoft.com/office/drawing/2014/main" xmlns="" id="{A7907FC8-DAAF-4896-A2B1-C173BF2FAE69}"/>
              </a:ext>
            </a:extLst>
          </p:cNvPr>
          <p:cNvSpPr>
            <a:spLocks noGrp="1"/>
          </p:cNvSpPr>
          <p:nvPr>
            <p:ph type="body" sz="quarter" idx="46"/>
          </p:nvPr>
        </p:nvSpPr>
        <p:spPr>
          <a:xfrm>
            <a:off x="10633085" y="3502152"/>
            <a:ext cx="640080" cy="201776"/>
          </a:xfrm>
        </p:spPr>
        <p:txBody>
          <a:bodyPr>
            <a:normAutofit fontScale="92500" lnSpcReduction="10000"/>
          </a:bodyPr>
          <a:lstStyle/>
          <a:p>
            <a:r>
              <a:rPr lang="en-ZA" dirty="0"/>
              <a:t>DEC</a:t>
            </a:r>
          </a:p>
        </p:txBody>
      </p:sp>
      <p:sp>
        <p:nvSpPr>
          <p:cNvPr id="11" name="Year">
            <a:extLst>
              <a:ext uri="{FF2B5EF4-FFF2-40B4-BE49-F238E27FC236}">
                <a16:creationId xmlns:a16="http://schemas.microsoft.com/office/drawing/2014/main" xmlns=""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20XX</a:t>
            </a:r>
          </a:p>
        </p:txBody>
      </p:sp>
      <p:sp>
        <p:nvSpPr>
          <p:cNvPr id="20" name="Text Placeholder 19">
            <a:extLst>
              <a:ext uri="{FF2B5EF4-FFF2-40B4-BE49-F238E27FC236}">
                <a16:creationId xmlns:a16="http://schemas.microsoft.com/office/drawing/2014/main" xmlns="" id="{FEC65619-A68A-4D21-9D17-40F8692EF196}"/>
              </a:ext>
            </a:extLst>
          </p:cNvPr>
          <p:cNvSpPr>
            <a:spLocks noGrp="1"/>
          </p:cNvSpPr>
          <p:nvPr>
            <p:ph type="body" sz="quarter" idx="47"/>
          </p:nvPr>
        </p:nvSpPr>
        <p:spPr>
          <a:xfrm>
            <a:off x="1969915" y="4425696"/>
            <a:ext cx="640080" cy="201776"/>
          </a:xfrm>
        </p:spPr>
        <p:txBody>
          <a:bodyPr>
            <a:normAutofit fontScale="92500" lnSpcReduction="10000"/>
          </a:bodyPr>
          <a:lstStyle/>
          <a:p>
            <a:r>
              <a:rPr lang="en-ZA" dirty="0"/>
              <a:t>JAN</a:t>
            </a:r>
          </a:p>
        </p:txBody>
      </p:sp>
      <p:sp>
        <p:nvSpPr>
          <p:cNvPr id="21" name="Text Placeholder 20">
            <a:extLst>
              <a:ext uri="{FF2B5EF4-FFF2-40B4-BE49-F238E27FC236}">
                <a16:creationId xmlns:a16="http://schemas.microsoft.com/office/drawing/2014/main" xmlns="" id="{D9C4CCA5-A2BE-4897-994D-9B1669D69FD3}"/>
              </a:ext>
            </a:extLst>
          </p:cNvPr>
          <p:cNvSpPr>
            <a:spLocks noGrp="1"/>
          </p:cNvSpPr>
          <p:nvPr>
            <p:ph type="body" sz="quarter" idx="48"/>
          </p:nvPr>
        </p:nvSpPr>
        <p:spPr>
          <a:xfrm>
            <a:off x="2757602" y="4425696"/>
            <a:ext cx="640080" cy="201776"/>
          </a:xfrm>
        </p:spPr>
        <p:txBody>
          <a:bodyPr>
            <a:normAutofit fontScale="92500" lnSpcReduction="10000"/>
          </a:bodyPr>
          <a:lstStyle/>
          <a:p>
            <a:r>
              <a:rPr lang="en-ZA" dirty="0"/>
              <a:t>FEB</a:t>
            </a:r>
          </a:p>
        </p:txBody>
      </p:sp>
      <p:sp>
        <p:nvSpPr>
          <p:cNvPr id="22" name="Text Placeholder 21">
            <a:extLst>
              <a:ext uri="{FF2B5EF4-FFF2-40B4-BE49-F238E27FC236}">
                <a16:creationId xmlns:a16="http://schemas.microsoft.com/office/drawing/2014/main" xmlns="" id="{0C5FD452-DC3E-4D62-B19B-0A79E604A8A8}"/>
              </a:ext>
            </a:extLst>
          </p:cNvPr>
          <p:cNvSpPr>
            <a:spLocks noGrp="1"/>
          </p:cNvSpPr>
          <p:nvPr>
            <p:ph type="body" sz="quarter" idx="49"/>
          </p:nvPr>
        </p:nvSpPr>
        <p:spPr>
          <a:xfrm>
            <a:off x="3545289" y="4425696"/>
            <a:ext cx="640080" cy="201776"/>
          </a:xfrm>
        </p:spPr>
        <p:txBody>
          <a:bodyPr>
            <a:normAutofit fontScale="92500" lnSpcReduction="10000"/>
          </a:bodyPr>
          <a:lstStyle/>
          <a:p>
            <a:r>
              <a:rPr lang="en-ZA" dirty="0"/>
              <a:t>MAR</a:t>
            </a:r>
          </a:p>
        </p:txBody>
      </p:sp>
      <p:sp>
        <p:nvSpPr>
          <p:cNvPr id="23" name="Text Placeholder 22">
            <a:extLst>
              <a:ext uri="{FF2B5EF4-FFF2-40B4-BE49-F238E27FC236}">
                <a16:creationId xmlns:a16="http://schemas.microsoft.com/office/drawing/2014/main" xmlns="" id="{96D290B2-F312-4D9A-96C7-D40523406AC5}"/>
              </a:ext>
            </a:extLst>
          </p:cNvPr>
          <p:cNvSpPr>
            <a:spLocks noGrp="1"/>
          </p:cNvSpPr>
          <p:nvPr>
            <p:ph type="body" sz="quarter" idx="50"/>
          </p:nvPr>
        </p:nvSpPr>
        <p:spPr>
          <a:xfrm>
            <a:off x="4332976" y="4425696"/>
            <a:ext cx="640080" cy="201776"/>
          </a:xfrm>
        </p:spPr>
        <p:txBody>
          <a:bodyPr>
            <a:normAutofit fontScale="92500" lnSpcReduction="10000"/>
          </a:bodyPr>
          <a:lstStyle/>
          <a:p>
            <a:r>
              <a:rPr lang="en-ZA" dirty="0"/>
              <a:t>APR</a:t>
            </a:r>
          </a:p>
        </p:txBody>
      </p:sp>
      <p:sp>
        <p:nvSpPr>
          <p:cNvPr id="24" name="Text Placeholder 23">
            <a:extLst>
              <a:ext uri="{FF2B5EF4-FFF2-40B4-BE49-F238E27FC236}">
                <a16:creationId xmlns:a16="http://schemas.microsoft.com/office/drawing/2014/main" xmlns="" id="{80E52477-0BA9-471B-B2C2-F1A03FCF188F}"/>
              </a:ext>
            </a:extLst>
          </p:cNvPr>
          <p:cNvSpPr>
            <a:spLocks noGrp="1"/>
          </p:cNvSpPr>
          <p:nvPr>
            <p:ph type="body" sz="quarter" idx="51"/>
          </p:nvPr>
        </p:nvSpPr>
        <p:spPr>
          <a:xfrm>
            <a:off x="5120663" y="4425696"/>
            <a:ext cx="640080" cy="201776"/>
          </a:xfrm>
        </p:spPr>
        <p:txBody>
          <a:bodyPr>
            <a:normAutofit fontScale="92500" lnSpcReduction="10000"/>
          </a:bodyPr>
          <a:lstStyle/>
          <a:p>
            <a:r>
              <a:rPr lang="en-ZA" dirty="0"/>
              <a:t>MAY</a:t>
            </a:r>
          </a:p>
        </p:txBody>
      </p:sp>
      <p:sp>
        <p:nvSpPr>
          <p:cNvPr id="25" name="Text Placeholder 24">
            <a:extLst>
              <a:ext uri="{FF2B5EF4-FFF2-40B4-BE49-F238E27FC236}">
                <a16:creationId xmlns:a16="http://schemas.microsoft.com/office/drawing/2014/main" xmlns="" id="{70D1D022-03FA-47E6-8430-252C6D5B4C4E}"/>
              </a:ext>
            </a:extLst>
          </p:cNvPr>
          <p:cNvSpPr>
            <a:spLocks noGrp="1"/>
          </p:cNvSpPr>
          <p:nvPr>
            <p:ph type="body" sz="quarter" idx="52"/>
          </p:nvPr>
        </p:nvSpPr>
        <p:spPr>
          <a:xfrm>
            <a:off x="5908350" y="4425696"/>
            <a:ext cx="640080" cy="201776"/>
          </a:xfrm>
        </p:spPr>
        <p:txBody>
          <a:bodyPr>
            <a:normAutofit fontScale="92500" lnSpcReduction="10000"/>
          </a:bodyPr>
          <a:lstStyle/>
          <a:p>
            <a:r>
              <a:rPr lang="en-ZA" dirty="0"/>
              <a:t>JUN</a:t>
            </a:r>
          </a:p>
        </p:txBody>
      </p:sp>
      <p:sp>
        <p:nvSpPr>
          <p:cNvPr id="26" name="Text Placeholder 25">
            <a:extLst>
              <a:ext uri="{FF2B5EF4-FFF2-40B4-BE49-F238E27FC236}">
                <a16:creationId xmlns:a16="http://schemas.microsoft.com/office/drawing/2014/main" xmlns="" id="{FA7483FC-7290-41B1-B371-ECA1174519DE}"/>
              </a:ext>
            </a:extLst>
          </p:cNvPr>
          <p:cNvSpPr>
            <a:spLocks noGrp="1"/>
          </p:cNvSpPr>
          <p:nvPr>
            <p:ph type="body" sz="quarter" idx="53"/>
          </p:nvPr>
        </p:nvSpPr>
        <p:spPr>
          <a:xfrm>
            <a:off x="6696037" y="4425696"/>
            <a:ext cx="640080" cy="201776"/>
          </a:xfrm>
        </p:spPr>
        <p:txBody>
          <a:bodyPr>
            <a:normAutofit fontScale="92500" lnSpcReduction="10000"/>
          </a:bodyPr>
          <a:lstStyle/>
          <a:p>
            <a:r>
              <a:rPr lang="en-ZA" dirty="0"/>
              <a:t>JUL</a:t>
            </a:r>
          </a:p>
        </p:txBody>
      </p:sp>
      <p:sp>
        <p:nvSpPr>
          <p:cNvPr id="28" name="Text Placeholder 27">
            <a:extLst>
              <a:ext uri="{FF2B5EF4-FFF2-40B4-BE49-F238E27FC236}">
                <a16:creationId xmlns:a16="http://schemas.microsoft.com/office/drawing/2014/main" xmlns="" id="{D149E385-DCE9-4DC9-8F0A-F8BAF02D9797}"/>
              </a:ext>
            </a:extLst>
          </p:cNvPr>
          <p:cNvSpPr>
            <a:spLocks noGrp="1"/>
          </p:cNvSpPr>
          <p:nvPr>
            <p:ph type="body" sz="quarter" idx="55"/>
          </p:nvPr>
        </p:nvSpPr>
        <p:spPr>
          <a:xfrm>
            <a:off x="7483724" y="4425696"/>
            <a:ext cx="640080" cy="201776"/>
          </a:xfrm>
        </p:spPr>
        <p:txBody>
          <a:bodyPr>
            <a:normAutofit fontScale="92500" lnSpcReduction="10000"/>
          </a:bodyPr>
          <a:lstStyle/>
          <a:p>
            <a:r>
              <a:rPr lang="en-ZA" dirty="0"/>
              <a:t>AUG</a:t>
            </a:r>
          </a:p>
        </p:txBody>
      </p:sp>
      <p:sp>
        <p:nvSpPr>
          <p:cNvPr id="29" name="Text Placeholder 28">
            <a:extLst>
              <a:ext uri="{FF2B5EF4-FFF2-40B4-BE49-F238E27FC236}">
                <a16:creationId xmlns:a16="http://schemas.microsoft.com/office/drawing/2014/main" xmlns="" id="{B7A506EE-32D5-4685-97A6-8FDFEF238C43}"/>
              </a:ext>
            </a:extLst>
          </p:cNvPr>
          <p:cNvSpPr>
            <a:spLocks noGrp="1"/>
          </p:cNvSpPr>
          <p:nvPr>
            <p:ph type="body" sz="quarter" idx="56"/>
          </p:nvPr>
        </p:nvSpPr>
        <p:spPr>
          <a:xfrm>
            <a:off x="8271411" y="4425696"/>
            <a:ext cx="640080" cy="201776"/>
          </a:xfrm>
        </p:spPr>
        <p:txBody>
          <a:bodyPr>
            <a:normAutofit fontScale="92500" lnSpcReduction="10000"/>
          </a:bodyPr>
          <a:lstStyle/>
          <a:p>
            <a:r>
              <a:rPr lang="en-ZA" dirty="0"/>
              <a:t>SEP</a:t>
            </a:r>
          </a:p>
        </p:txBody>
      </p:sp>
      <p:sp>
        <p:nvSpPr>
          <p:cNvPr id="27" name="Text Placeholder 26">
            <a:extLst>
              <a:ext uri="{FF2B5EF4-FFF2-40B4-BE49-F238E27FC236}">
                <a16:creationId xmlns:a16="http://schemas.microsoft.com/office/drawing/2014/main" xmlns="" id="{1787EDAC-5EAB-4A0D-9BD2-D6E9FD0B26A1}"/>
              </a:ext>
            </a:extLst>
          </p:cNvPr>
          <p:cNvSpPr>
            <a:spLocks noGrp="1"/>
          </p:cNvSpPr>
          <p:nvPr>
            <p:ph type="body" sz="quarter" idx="54"/>
          </p:nvPr>
        </p:nvSpPr>
        <p:spPr>
          <a:xfrm>
            <a:off x="9059098" y="4425696"/>
            <a:ext cx="640080" cy="201776"/>
          </a:xfrm>
        </p:spPr>
        <p:txBody>
          <a:bodyPr>
            <a:normAutofit fontScale="92500" lnSpcReduction="10000"/>
          </a:bodyPr>
          <a:lstStyle/>
          <a:p>
            <a:r>
              <a:rPr lang="en-ZA" dirty="0"/>
              <a:t>OCT</a:t>
            </a:r>
          </a:p>
        </p:txBody>
      </p:sp>
      <p:sp>
        <p:nvSpPr>
          <p:cNvPr id="30" name="Text Placeholder 29">
            <a:extLst>
              <a:ext uri="{FF2B5EF4-FFF2-40B4-BE49-F238E27FC236}">
                <a16:creationId xmlns:a16="http://schemas.microsoft.com/office/drawing/2014/main" xmlns="" id="{E80CB353-63CA-4305-9748-807B6905DBFF}"/>
              </a:ext>
            </a:extLst>
          </p:cNvPr>
          <p:cNvSpPr>
            <a:spLocks noGrp="1"/>
          </p:cNvSpPr>
          <p:nvPr>
            <p:ph type="body" sz="quarter" idx="57"/>
          </p:nvPr>
        </p:nvSpPr>
        <p:spPr>
          <a:xfrm>
            <a:off x="9846785" y="4425696"/>
            <a:ext cx="640080" cy="201776"/>
          </a:xfrm>
        </p:spPr>
        <p:txBody>
          <a:bodyPr>
            <a:normAutofit fontScale="92500" lnSpcReduction="10000"/>
          </a:bodyPr>
          <a:lstStyle/>
          <a:p>
            <a:r>
              <a:rPr lang="en-ZA" dirty="0"/>
              <a:t>NOV</a:t>
            </a:r>
          </a:p>
        </p:txBody>
      </p:sp>
      <p:sp>
        <p:nvSpPr>
          <p:cNvPr id="31" name="Text Placeholder 30">
            <a:extLst>
              <a:ext uri="{FF2B5EF4-FFF2-40B4-BE49-F238E27FC236}">
                <a16:creationId xmlns:a16="http://schemas.microsoft.com/office/drawing/2014/main" xmlns="" id="{1B52C010-5159-4F61-821F-E73647E7C066}"/>
              </a:ext>
            </a:extLst>
          </p:cNvPr>
          <p:cNvSpPr>
            <a:spLocks noGrp="1"/>
          </p:cNvSpPr>
          <p:nvPr>
            <p:ph type="body" sz="quarter" idx="58"/>
          </p:nvPr>
        </p:nvSpPr>
        <p:spPr>
          <a:xfrm>
            <a:off x="10634472" y="4425696"/>
            <a:ext cx="640080" cy="201776"/>
          </a:xfrm>
        </p:spPr>
        <p:txBody>
          <a:bodyPr>
            <a:normAutofit fontScale="92500" lnSpcReduction="10000"/>
          </a:bodyPr>
          <a:lstStyle/>
          <a:p>
            <a:r>
              <a:rPr lang="en-ZA" dirty="0"/>
              <a:t>DEC</a:t>
            </a:r>
          </a:p>
        </p:txBody>
      </p:sp>
      <p:cxnSp>
        <p:nvCxnSpPr>
          <p:cNvPr id="45" name="Straight Connector 44">
            <a:extLst>
              <a:ext uri="{FF2B5EF4-FFF2-40B4-BE49-F238E27FC236}">
                <a16:creationId xmlns:a16="http://schemas.microsoft.com/office/drawing/2014/main" xmlns="" id="{7AAE5EC1-092E-4A01-B866-C63F654AC331}"/>
              </a:ext>
              <a:ext uri="{C183D7F6-B498-43B3-948B-1728B52AA6E4}">
                <adec:decorative xmlns:adec="http://schemas.microsoft.com/office/drawing/2017/decorative" xmlns="" val="1"/>
              </a:ext>
            </a:extLst>
          </p:cNvPr>
          <p:cNvCxnSpPr>
            <a:cxnSpLocks/>
            <a:endCxn id="33" idx="0"/>
          </p:cNvCxnSpPr>
          <p:nvPr/>
        </p:nvCxnSpPr>
        <p:spPr>
          <a:xfrm>
            <a:off x="3073920" y="2904543"/>
            <a:ext cx="3722" cy="533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044DC497-37D3-454C-98C5-A4A1043E55E5}"/>
              </a:ext>
              <a:ext uri="{C183D7F6-B498-43B3-948B-1728B52AA6E4}">
                <adec:decorative xmlns:adec="http://schemas.microsoft.com/office/drawing/2017/decorative" xmlns="" val="1"/>
              </a:ext>
            </a:extLst>
          </p:cNvPr>
          <p:cNvCxnSpPr>
            <a:cxnSpLocks/>
            <a:endCxn id="34" idx="0"/>
          </p:cNvCxnSpPr>
          <p:nvPr/>
        </p:nvCxnSpPr>
        <p:spPr>
          <a:xfrm>
            <a:off x="6218933" y="2901831"/>
            <a:ext cx="6667" cy="5380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F3C6EDC-B2DD-42F0-911D-04963A0F20BE}"/>
              </a:ext>
              <a:ext uri="{C183D7F6-B498-43B3-948B-1728B52AA6E4}">
                <adec:decorative xmlns:adec="http://schemas.microsoft.com/office/drawing/2017/decorative" xmlns="" val="1"/>
              </a:ext>
            </a:extLst>
          </p:cNvPr>
          <p:cNvCxnSpPr>
            <a:cxnSpLocks/>
            <a:endCxn id="35" idx="0"/>
          </p:cNvCxnSpPr>
          <p:nvPr/>
        </p:nvCxnSpPr>
        <p:spPr>
          <a:xfrm>
            <a:off x="10150019" y="2905616"/>
            <a:ext cx="0" cy="5323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3FBB4508-2CA6-4A49-9EAD-91DB1B20514A}"/>
              </a:ext>
              <a:ext uri="{C183D7F6-B498-43B3-948B-1728B52AA6E4}">
                <adec:decorative xmlns:adec="http://schemas.microsoft.com/office/drawing/2017/decorative" xmlns="" val="1"/>
              </a:ext>
            </a:extLst>
          </p:cNvPr>
          <p:cNvSpPr/>
          <p:nvPr/>
        </p:nvSpPr>
        <p:spPr>
          <a:xfrm>
            <a:off x="2814179"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88989049-2208-43EB-A323-1B5374E0A2D0}"/>
              </a:ext>
              <a:ext uri="{C183D7F6-B498-43B3-948B-1728B52AA6E4}">
                <adec:decorative xmlns:adec="http://schemas.microsoft.com/office/drawing/2017/decorative" xmlns="" val="1"/>
              </a:ext>
            </a:extLst>
          </p:cNvPr>
          <p:cNvSpPr/>
          <p:nvPr/>
        </p:nvSpPr>
        <p:spPr>
          <a:xfrm>
            <a:off x="5962137" y="3439855"/>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xmlns="" id="{E3093EB5-1D82-4E0B-A4EF-8517FC047E4C}"/>
              </a:ext>
              <a:ext uri="{C183D7F6-B498-43B3-948B-1728B52AA6E4}">
                <adec:decorative xmlns:adec="http://schemas.microsoft.com/office/drawing/2017/decorative" xmlns="" val="1"/>
              </a:ext>
            </a:extLst>
          </p:cNvPr>
          <p:cNvSpPr/>
          <p:nvPr/>
        </p:nvSpPr>
        <p:spPr>
          <a:xfrm>
            <a:off x="9886556"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 Placeholder 31">
            <a:extLst>
              <a:ext uri="{FF2B5EF4-FFF2-40B4-BE49-F238E27FC236}">
                <a16:creationId xmlns:a16="http://schemas.microsoft.com/office/drawing/2014/main" xmlns="" id="{6E8FAB27-F000-4DFF-8595-B8ADBB6058E9}"/>
              </a:ext>
            </a:extLst>
          </p:cNvPr>
          <p:cNvSpPr txBox="1">
            <a:spLocks/>
          </p:cNvSpPr>
          <p:nvPr/>
        </p:nvSpPr>
        <p:spPr>
          <a:xfrm>
            <a:off x="1259117" y="5206365"/>
            <a:ext cx="2057804" cy="56197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RUN FOCUS GROUPS</a:t>
            </a:r>
            <a:endParaRPr lang="en-ZA" sz="1100" dirty="0"/>
          </a:p>
        </p:txBody>
      </p:sp>
      <p:cxnSp>
        <p:nvCxnSpPr>
          <p:cNvPr id="57" name="Straight Connector 56">
            <a:extLst>
              <a:ext uri="{FF2B5EF4-FFF2-40B4-BE49-F238E27FC236}">
                <a16:creationId xmlns:a16="http://schemas.microsoft.com/office/drawing/2014/main" xmlns="" id="{0C8EDAF4-CF26-40C7-AACE-2482D9323350}"/>
              </a:ext>
              <a:ext uri="{C183D7F6-B498-43B3-948B-1728B52AA6E4}">
                <adec:decorative xmlns:adec="http://schemas.microsoft.com/office/drawing/2017/decorative" xmlns="" val="1"/>
              </a:ext>
            </a:extLst>
          </p:cNvPr>
          <p:cNvCxnSpPr>
            <a:cxnSpLocks/>
            <a:stCxn id="48" idx="2"/>
          </p:cNvCxnSpPr>
          <p:nvPr/>
        </p:nvCxnSpPr>
        <p:spPr>
          <a:xfrm>
            <a:off x="2286000" y="4638776"/>
            <a:ext cx="2019"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 Placeholder 31">
            <a:extLst>
              <a:ext uri="{FF2B5EF4-FFF2-40B4-BE49-F238E27FC236}">
                <a16:creationId xmlns:a16="http://schemas.microsoft.com/office/drawing/2014/main" xmlns="" id="{234079D9-E00C-4C6B-9F2D-D0BCB9C9D7D8}"/>
              </a:ext>
            </a:extLst>
          </p:cNvPr>
          <p:cNvSpPr txBox="1">
            <a:spLocks/>
          </p:cNvSpPr>
          <p:nvPr/>
        </p:nvSpPr>
        <p:spPr>
          <a:xfrm>
            <a:off x="4406652"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TEST DESIGN</a:t>
            </a:r>
            <a:endParaRPr lang="en-ZA" sz="1100" dirty="0"/>
          </a:p>
        </p:txBody>
      </p:sp>
      <p:cxnSp>
        <p:nvCxnSpPr>
          <p:cNvPr id="61" name="Straight Connector 60">
            <a:extLst>
              <a:ext uri="{FF2B5EF4-FFF2-40B4-BE49-F238E27FC236}">
                <a16:creationId xmlns:a16="http://schemas.microsoft.com/office/drawing/2014/main" xmlns="" id="{F8C93671-1250-4705-A092-97036B901279}"/>
              </a:ext>
              <a:ext uri="{C183D7F6-B498-43B3-948B-1728B52AA6E4}">
                <adec:decorative xmlns:adec="http://schemas.microsoft.com/office/drawing/2017/decorative" xmlns="" val="1"/>
              </a:ext>
            </a:extLst>
          </p:cNvPr>
          <p:cNvCxnSpPr>
            <a:cxnSpLocks/>
            <a:stCxn id="51" idx="2"/>
          </p:cNvCxnSpPr>
          <p:nvPr/>
        </p:nvCxnSpPr>
        <p:spPr>
          <a:xfrm>
            <a:off x="5434293" y="4638776"/>
            <a:ext cx="1261"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31">
            <a:extLst>
              <a:ext uri="{FF2B5EF4-FFF2-40B4-BE49-F238E27FC236}">
                <a16:creationId xmlns:a16="http://schemas.microsoft.com/office/drawing/2014/main" xmlns="" id="{7C5F4630-959D-43D6-A6F0-5D5F3A4117C1}"/>
              </a:ext>
            </a:extLst>
          </p:cNvPr>
          <p:cNvSpPr txBox="1">
            <a:spLocks/>
          </p:cNvSpPr>
          <p:nvPr/>
        </p:nvSpPr>
        <p:spPr>
          <a:xfrm>
            <a:off x="7581698"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LAUNCH DESIGN</a:t>
            </a:r>
            <a:endParaRPr lang="en-ZA" sz="1100" dirty="0"/>
          </a:p>
        </p:txBody>
      </p:sp>
      <p:cxnSp>
        <p:nvCxnSpPr>
          <p:cNvPr id="65" name="Straight Connector 64">
            <a:extLst>
              <a:ext uri="{FF2B5EF4-FFF2-40B4-BE49-F238E27FC236}">
                <a16:creationId xmlns:a16="http://schemas.microsoft.com/office/drawing/2014/main" xmlns="" id="{F6C72AC5-2842-4966-BBE7-6F407A9C359B}"/>
              </a:ext>
              <a:ext uri="{C183D7F6-B498-43B3-948B-1728B52AA6E4}">
                <adec:decorative xmlns:adec="http://schemas.microsoft.com/office/drawing/2017/decorative" xmlns="" val="1"/>
              </a:ext>
            </a:extLst>
          </p:cNvPr>
          <p:cNvCxnSpPr>
            <a:cxnSpLocks/>
            <a:stCxn id="58" idx="2"/>
          </p:cNvCxnSpPr>
          <p:nvPr/>
        </p:nvCxnSpPr>
        <p:spPr>
          <a:xfrm>
            <a:off x="8591938" y="4638776"/>
            <a:ext cx="0"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1DC26F87-2877-496A-B506-6A562ACD90AE}"/>
              </a:ext>
              <a:ext uri="{C183D7F6-B498-43B3-948B-1728B52AA6E4}">
                <adec:decorative xmlns:adec="http://schemas.microsoft.com/office/drawing/2017/decorative" xmlns="" val="1"/>
              </a:ext>
            </a:extLst>
          </p:cNvPr>
          <p:cNvSpPr/>
          <p:nvPr/>
        </p:nvSpPr>
        <p:spPr>
          <a:xfrm>
            <a:off x="2022537"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xmlns="" id="{94959EA3-B71F-49E3-A68E-1329BE0461B0}"/>
              </a:ext>
              <a:ext uri="{C183D7F6-B498-43B3-948B-1728B52AA6E4}">
                <adec:decorative xmlns:adec="http://schemas.microsoft.com/office/drawing/2017/decorative" xmlns="" val="1"/>
              </a:ext>
            </a:extLst>
          </p:cNvPr>
          <p:cNvSpPr/>
          <p:nvPr/>
        </p:nvSpPr>
        <p:spPr>
          <a:xfrm>
            <a:off x="5170830"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xmlns="" id="{082DCB52-65FA-4B5F-8785-060AF61C386B}"/>
              </a:ext>
              <a:ext uri="{C183D7F6-B498-43B3-948B-1728B52AA6E4}">
                <adec:decorative xmlns:adec="http://schemas.microsoft.com/office/drawing/2017/decorative" xmlns="" val="1"/>
              </a:ext>
            </a:extLst>
          </p:cNvPr>
          <p:cNvSpPr/>
          <p:nvPr/>
        </p:nvSpPr>
        <p:spPr>
          <a:xfrm>
            <a:off x="8328475"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Date Placeholder 65">
            <a:extLst>
              <a:ext uri="{FF2B5EF4-FFF2-40B4-BE49-F238E27FC236}">
                <a16:creationId xmlns:a16="http://schemas.microsoft.com/office/drawing/2014/main" xmlns="" id="{FF303B66-BE3D-4142-824A-9EE2B01725EA}"/>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xmlns="" id="{BA35BD6B-402B-4987-9FCE-9A6924EE2F00}"/>
              </a:ext>
            </a:extLst>
          </p:cNvPr>
          <p:cNvSpPr>
            <a:spLocks noGrp="1"/>
          </p:cNvSpPr>
          <p:nvPr>
            <p:ph type="ftr" sz="quarter" idx="11"/>
          </p:nvPr>
        </p:nvSpPr>
        <p:spPr>
          <a:xfrm>
            <a:off x="4038600" y="6356350"/>
            <a:ext cx="4114800" cy="365125"/>
          </a:xfrm>
        </p:spPr>
        <p:txBody>
          <a:bodyPr/>
          <a:lstStyle/>
          <a:p>
            <a:r>
              <a:rPr lang="en-ZA" dirty="0"/>
              <a:t>Pitch Deck</a:t>
            </a:r>
          </a:p>
        </p:txBody>
      </p:sp>
      <p:sp>
        <p:nvSpPr>
          <p:cNvPr id="4" name="Slide Number Placeholder 3">
            <a:extLst>
              <a:ext uri="{FF2B5EF4-FFF2-40B4-BE49-F238E27FC236}">
                <a16:creationId xmlns:a16="http://schemas.microsoft.com/office/drawing/2014/main" xmlns="" id="{E259ECD5-0EAD-48D0-B30B-16305BC1062F}"/>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37</a:t>
            </a:fld>
            <a:endParaRPr lang="en-ZA" dirty="0"/>
          </a:p>
        </p:txBody>
      </p:sp>
    </p:spTree>
    <p:extLst>
      <p:ext uri="{BB962C8B-B14F-4D97-AF65-F5344CB8AC3E}">
        <p14:creationId xmlns:p14="http://schemas.microsoft.com/office/powerpoint/2010/main" val="57897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B1B29E87-9C2C-400B-834D-4E4BD6E944D0}"/>
              </a:ext>
            </a:extLst>
          </p:cNvPr>
          <p:cNvSpPr>
            <a:spLocks noGrp="1"/>
          </p:cNvSpPr>
          <p:nvPr>
            <p:ph type="title"/>
          </p:nvPr>
        </p:nvSpPr>
        <p:spPr>
          <a:xfrm>
            <a:off x="838200" y="365125"/>
            <a:ext cx="10515600" cy="1325563"/>
          </a:xfrm>
        </p:spPr>
        <p:txBody>
          <a:bodyPr anchor="ctr">
            <a:normAutofit/>
          </a:bodyPr>
          <a:lstStyle/>
          <a:p>
            <a:r>
              <a:rPr lang="en-US" dirty="0"/>
              <a:t>FINANCIALS</a:t>
            </a:r>
          </a:p>
        </p:txBody>
      </p:sp>
      <p:graphicFrame>
        <p:nvGraphicFramePr>
          <p:cNvPr id="17" name="Table 9">
            <a:extLst>
              <a:ext uri="{FF2B5EF4-FFF2-40B4-BE49-F238E27FC236}">
                <a16:creationId xmlns:a16="http://schemas.microsoft.com/office/drawing/2014/main" xmlns="" id="{CD227AD3-0512-4367-9783-E5F086A86CF5}"/>
              </a:ext>
            </a:extLst>
          </p:cNvPr>
          <p:cNvGraphicFramePr>
            <a:graphicFrameLocks noGrp="1"/>
          </p:cNvGraphicFramePr>
          <p:nvPr>
            <p:ph type="dgm" sz="quarter" idx="15"/>
            <p:extLst>
              <p:ext uri="{D42A27DB-BD31-4B8C-83A1-F6EECF244321}">
                <p14:modId xmlns:p14="http://schemas.microsoft.com/office/powerpoint/2010/main" val="942903659"/>
              </p:ext>
            </p:extLst>
          </p:nvPr>
        </p:nvGraphicFramePr>
        <p:xfrm>
          <a:off x="838200" y="2138363"/>
          <a:ext cx="10515596" cy="3701178"/>
        </p:xfrm>
        <a:graphic>
          <a:graphicData uri="http://schemas.openxmlformats.org/drawingml/2006/table">
            <a:tbl>
              <a:tblPr firstRow="1" bandRow="1">
                <a:tableStyleId>{5C22544A-7EE6-4342-B048-85BDC9FD1C3A}</a:tableStyleId>
              </a:tblPr>
              <a:tblGrid>
                <a:gridCol w="3235076">
                  <a:extLst>
                    <a:ext uri="{9D8B030D-6E8A-4147-A177-3AD203B41FA5}">
                      <a16:colId xmlns:a16="http://schemas.microsoft.com/office/drawing/2014/main" xmlns="" val="3446012419"/>
                    </a:ext>
                  </a:extLst>
                </a:gridCol>
                <a:gridCol w="1717424">
                  <a:extLst>
                    <a:ext uri="{9D8B030D-6E8A-4147-A177-3AD203B41FA5}">
                      <a16:colId xmlns:a16="http://schemas.microsoft.com/office/drawing/2014/main" xmlns="" val="4052646397"/>
                    </a:ext>
                  </a:extLst>
                </a:gridCol>
                <a:gridCol w="2118664">
                  <a:extLst>
                    <a:ext uri="{9D8B030D-6E8A-4147-A177-3AD203B41FA5}">
                      <a16:colId xmlns:a16="http://schemas.microsoft.com/office/drawing/2014/main" xmlns="" val="1935352797"/>
                    </a:ext>
                  </a:extLst>
                </a:gridCol>
                <a:gridCol w="2277791">
                  <a:extLst>
                    <a:ext uri="{9D8B030D-6E8A-4147-A177-3AD203B41FA5}">
                      <a16:colId xmlns:a16="http://schemas.microsoft.com/office/drawing/2014/main" xmlns="" val="1218263486"/>
                    </a:ext>
                  </a:extLst>
                </a:gridCol>
                <a:gridCol w="1166641">
                  <a:extLst>
                    <a:ext uri="{9D8B030D-6E8A-4147-A177-3AD203B41FA5}">
                      <a16:colId xmlns:a16="http://schemas.microsoft.com/office/drawing/2014/main" xmlns="" val="3235153012"/>
                    </a:ext>
                  </a:extLst>
                </a:gridCol>
              </a:tblGrid>
              <a:tr h="284706">
                <a:tc>
                  <a:txBody>
                    <a:bodyPr/>
                    <a:lstStyle/>
                    <a:p>
                      <a:pPr algn="l" fontAlgn="b"/>
                      <a:endParaRPr lang="en-US" sz="1200" b="0" i="0" u="none" strike="noStrike" dirty="0">
                        <a:solidFill>
                          <a:schemeClr val="bg1"/>
                        </a:solidFill>
                        <a:effectLst/>
                        <a:latin typeface="+mn-lt"/>
                      </a:endParaRP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Year 1</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Year 2</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Year 3</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l" fontAlgn="b"/>
                      <a:endParaRPr lang="en-US" sz="1200" b="0"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4140773105"/>
                  </a:ext>
                </a:extLst>
              </a:tr>
              <a:tr h="284706">
                <a:tc>
                  <a:txBody>
                    <a:bodyPr/>
                    <a:lstStyle/>
                    <a:p>
                      <a:pPr algn="l" fontAlgn="b"/>
                      <a:r>
                        <a:rPr lang="en-US" sz="1200" b="0" i="0" u="none" strike="noStrike" dirty="0">
                          <a:solidFill>
                            <a:schemeClr val="tx1"/>
                          </a:solidFill>
                          <a:effectLst/>
                          <a:latin typeface="+mn-lt"/>
                        </a:rPr>
                        <a:t>INCOME</a:t>
                      </a: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4142911372"/>
                  </a:ext>
                </a:extLst>
              </a:tr>
              <a:tr h="284706">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543393929"/>
                  </a:ext>
                </a:extLst>
              </a:tr>
              <a:tr h="284706">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55711469"/>
                  </a:ext>
                </a:extLst>
              </a:tr>
              <a:tr h="284706">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498944196"/>
                  </a:ext>
                </a:extLst>
              </a:tr>
              <a:tr h="284706">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561606819"/>
                  </a:ext>
                </a:extLst>
              </a:tr>
              <a:tr h="284706">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365120011"/>
                  </a:ext>
                </a:extLst>
              </a:tr>
              <a:tr h="284706">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4241422160"/>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662407092"/>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806368409"/>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879688327"/>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613433075"/>
                  </a:ext>
                </a:extLst>
              </a:tr>
              <a:tr h="284706">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2301145645"/>
                  </a:ext>
                </a:extLst>
              </a:tr>
            </a:tbl>
          </a:graphicData>
        </a:graphic>
      </p:graphicFrame>
      <p:sp>
        <p:nvSpPr>
          <p:cNvPr id="2" name="Date Placeholder 1">
            <a:extLst>
              <a:ext uri="{FF2B5EF4-FFF2-40B4-BE49-F238E27FC236}">
                <a16:creationId xmlns:a16="http://schemas.microsoft.com/office/drawing/2014/main" xmlns="" id="{063B6BDC-0568-466F-91ED-52067B366C6A}"/>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xmlns="" id="{67A559BE-816C-475D-9ADA-DDFDF14A41D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xmlns=""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38</a:t>
            </a:fld>
            <a:endParaRPr lang="en-US" dirty="0"/>
          </a:p>
        </p:txBody>
      </p:sp>
    </p:spTree>
    <p:extLst>
      <p:ext uri="{BB962C8B-B14F-4D97-AF65-F5344CB8AC3E}">
        <p14:creationId xmlns:p14="http://schemas.microsoft.com/office/powerpoint/2010/main" val="566997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6F7BB-30A8-4980-AD4A-2FB0B53FA6C9}"/>
              </a:ext>
            </a:extLst>
          </p:cNvPr>
          <p:cNvSpPr>
            <a:spLocks noGrp="1"/>
          </p:cNvSpPr>
          <p:nvPr>
            <p:ph type="title"/>
          </p:nvPr>
        </p:nvSpPr>
        <p:spPr>
          <a:xfrm>
            <a:off x="1885156" y="892177"/>
            <a:ext cx="8421688" cy="1325563"/>
          </a:xfrm>
        </p:spPr>
        <p:txBody>
          <a:bodyPr/>
          <a:lstStyle/>
          <a:p>
            <a:r>
              <a:rPr lang="en-US" dirty="0"/>
              <a:t>MEET THE TEAM</a:t>
            </a:r>
          </a:p>
        </p:txBody>
      </p:sp>
      <p:pic>
        <p:nvPicPr>
          <p:cNvPr id="26" name="Picture Placeholder 25" descr="Team member headshot">
            <a:extLst>
              <a:ext uri="{FF2B5EF4-FFF2-40B4-BE49-F238E27FC236}">
                <a16:creationId xmlns:a16="http://schemas.microsoft.com/office/drawing/2014/main" xmlns="" id="{C38F90B4-657F-4EA8-B86E-B9BD2E8B7BB2}"/>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487181" y="2886074"/>
            <a:ext cx="1845511" cy="1845511"/>
          </a:xfrm>
        </p:spPr>
      </p:pic>
      <p:sp>
        <p:nvSpPr>
          <p:cNvPr id="24" name="Text Placeholder 23">
            <a:extLst>
              <a:ext uri="{FF2B5EF4-FFF2-40B4-BE49-F238E27FC236}">
                <a16:creationId xmlns:a16="http://schemas.microsoft.com/office/drawing/2014/main" xmlns="" id="{7BAD1FFF-8B97-4CD1-85E7-B7738EAD28CD}"/>
              </a:ext>
            </a:extLst>
          </p:cNvPr>
          <p:cNvSpPr>
            <a:spLocks noGrp="1"/>
          </p:cNvSpPr>
          <p:nvPr>
            <p:ph type="body" idx="1"/>
          </p:nvPr>
        </p:nvSpPr>
        <p:spPr>
          <a:xfrm>
            <a:off x="1311558" y="5084524"/>
            <a:ext cx="2196619" cy="343061"/>
          </a:xfrm>
        </p:spPr>
        <p:txBody>
          <a:bodyPr/>
          <a:lstStyle/>
          <a:p>
            <a:r>
              <a:rPr lang="en-US" dirty="0"/>
              <a:t>TAKUMA HAYASHI​</a:t>
            </a:r>
          </a:p>
        </p:txBody>
      </p:sp>
      <p:sp>
        <p:nvSpPr>
          <p:cNvPr id="36" name="Text Placeholder 35">
            <a:extLst>
              <a:ext uri="{FF2B5EF4-FFF2-40B4-BE49-F238E27FC236}">
                <a16:creationId xmlns:a16="http://schemas.microsoft.com/office/drawing/2014/main" xmlns="" id="{B76FA389-A54D-4E4B-81DA-DBA175D78FEC}"/>
              </a:ext>
            </a:extLst>
          </p:cNvPr>
          <p:cNvSpPr>
            <a:spLocks noGrp="1"/>
          </p:cNvSpPr>
          <p:nvPr>
            <p:ph type="body" idx="21"/>
          </p:nvPr>
        </p:nvSpPr>
        <p:spPr>
          <a:xfrm>
            <a:off x="1487181" y="5464114"/>
            <a:ext cx="1845511" cy="343061"/>
          </a:xfrm>
        </p:spPr>
        <p:txBody>
          <a:bodyPr/>
          <a:lstStyle/>
          <a:p>
            <a:r>
              <a:rPr lang="en-US" dirty="0"/>
              <a:t>President</a:t>
            </a:r>
          </a:p>
        </p:txBody>
      </p:sp>
      <p:pic>
        <p:nvPicPr>
          <p:cNvPr id="47" name="Picture Placeholder 46" descr="Team member headshot">
            <a:extLst>
              <a:ext uri="{FF2B5EF4-FFF2-40B4-BE49-F238E27FC236}">
                <a16:creationId xmlns:a16="http://schemas.microsoft.com/office/drawing/2014/main" xmlns="" id="{8AF5260A-2860-4F88-BA4D-70530D3E14AA}"/>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3836914" y="2886074"/>
            <a:ext cx="1845511" cy="1845511"/>
          </a:xfrm>
        </p:spPr>
      </p:pic>
      <p:sp>
        <p:nvSpPr>
          <p:cNvPr id="33" name="Text Placeholder 32">
            <a:extLst>
              <a:ext uri="{FF2B5EF4-FFF2-40B4-BE49-F238E27FC236}">
                <a16:creationId xmlns:a16="http://schemas.microsoft.com/office/drawing/2014/main" xmlns="" id="{10C8C8C1-99D8-4034-A628-DECEB703BA1D}"/>
              </a:ext>
            </a:extLst>
          </p:cNvPr>
          <p:cNvSpPr>
            <a:spLocks noGrp="1"/>
          </p:cNvSpPr>
          <p:nvPr>
            <p:ph type="body" idx="18"/>
          </p:nvPr>
        </p:nvSpPr>
        <p:spPr>
          <a:xfrm>
            <a:off x="3707607" y="5099206"/>
            <a:ext cx="2145049" cy="343061"/>
          </a:xfrm>
        </p:spPr>
        <p:txBody>
          <a:bodyPr/>
          <a:lstStyle/>
          <a:p>
            <a:r>
              <a:rPr lang="en-US" dirty="0"/>
              <a:t>MIRJAM NILSSON​</a:t>
            </a:r>
          </a:p>
        </p:txBody>
      </p:sp>
      <p:sp>
        <p:nvSpPr>
          <p:cNvPr id="37" name="Text Placeholder 36">
            <a:extLst>
              <a:ext uri="{FF2B5EF4-FFF2-40B4-BE49-F238E27FC236}">
                <a16:creationId xmlns:a16="http://schemas.microsoft.com/office/drawing/2014/main" xmlns="" id="{65786675-BFC6-4743-BFD3-D64691F771D8}"/>
              </a:ext>
            </a:extLst>
          </p:cNvPr>
          <p:cNvSpPr>
            <a:spLocks noGrp="1"/>
          </p:cNvSpPr>
          <p:nvPr>
            <p:ph type="body" idx="22"/>
          </p:nvPr>
        </p:nvSpPr>
        <p:spPr>
          <a:xfrm>
            <a:off x="3836913" y="5478796"/>
            <a:ext cx="1855949" cy="343061"/>
          </a:xfrm>
        </p:spPr>
        <p:txBody>
          <a:bodyPr/>
          <a:lstStyle/>
          <a:p>
            <a:r>
              <a:rPr lang="en-US" dirty="0"/>
              <a:t>Chief Executive Officer</a:t>
            </a:r>
          </a:p>
        </p:txBody>
      </p:sp>
      <p:pic>
        <p:nvPicPr>
          <p:cNvPr id="45" name="Picture Placeholder 44" descr="Team member headshot">
            <a:extLst>
              <a:ext uri="{FF2B5EF4-FFF2-40B4-BE49-F238E27FC236}">
                <a16:creationId xmlns:a16="http://schemas.microsoft.com/office/drawing/2014/main" xmlns="" id="{4442FA67-BF04-4E45-BFD9-78BF43789E09}"/>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327578" y="2886074"/>
            <a:ext cx="1845511" cy="1845511"/>
          </a:xfrm>
        </p:spPr>
      </p:pic>
      <p:sp>
        <p:nvSpPr>
          <p:cNvPr id="34" name="Text Placeholder 33">
            <a:extLst>
              <a:ext uri="{FF2B5EF4-FFF2-40B4-BE49-F238E27FC236}">
                <a16:creationId xmlns:a16="http://schemas.microsoft.com/office/drawing/2014/main" xmlns="" id="{08CA58D6-00FD-4D81-A0F6-215C4D558912}"/>
              </a:ext>
            </a:extLst>
          </p:cNvPr>
          <p:cNvSpPr>
            <a:spLocks noGrp="1"/>
          </p:cNvSpPr>
          <p:nvPr>
            <p:ph type="body" idx="19"/>
          </p:nvPr>
        </p:nvSpPr>
        <p:spPr>
          <a:xfrm>
            <a:off x="6198271" y="5099206"/>
            <a:ext cx="2132985" cy="343061"/>
          </a:xfrm>
        </p:spPr>
        <p:txBody>
          <a:bodyPr/>
          <a:lstStyle/>
          <a:p>
            <a:r>
              <a:rPr lang="en-US" dirty="0"/>
              <a:t>FLORA BERGGREN​</a:t>
            </a:r>
          </a:p>
        </p:txBody>
      </p:sp>
      <p:sp>
        <p:nvSpPr>
          <p:cNvPr id="38" name="Text Placeholder 37">
            <a:extLst>
              <a:ext uri="{FF2B5EF4-FFF2-40B4-BE49-F238E27FC236}">
                <a16:creationId xmlns:a16="http://schemas.microsoft.com/office/drawing/2014/main" xmlns="" id="{97062F49-F468-4EA6-B6BF-94BFF89FDCB7}"/>
              </a:ext>
            </a:extLst>
          </p:cNvPr>
          <p:cNvSpPr>
            <a:spLocks noGrp="1"/>
          </p:cNvSpPr>
          <p:nvPr>
            <p:ph type="body" idx="23"/>
          </p:nvPr>
        </p:nvSpPr>
        <p:spPr>
          <a:xfrm>
            <a:off x="6327577" y="5478796"/>
            <a:ext cx="1845511" cy="343061"/>
          </a:xfrm>
        </p:spPr>
        <p:txBody>
          <a:bodyPr/>
          <a:lstStyle/>
          <a:p>
            <a:r>
              <a:rPr lang="en-US" dirty="0"/>
              <a:t>Chief Operations Officer</a:t>
            </a:r>
          </a:p>
          <a:p>
            <a:endParaRPr lang="en-US" dirty="0"/>
          </a:p>
        </p:txBody>
      </p:sp>
      <p:pic>
        <p:nvPicPr>
          <p:cNvPr id="43" name="Picture Placeholder 42" descr="Team member headshot">
            <a:extLst>
              <a:ext uri="{FF2B5EF4-FFF2-40B4-BE49-F238E27FC236}">
                <a16:creationId xmlns:a16="http://schemas.microsoft.com/office/drawing/2014/main" xmlns="" id="{F328CD15-EA0E-49AD-A3C6-5798A372AA53}"/>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a:xfrm>
            <a:off x="8747458" y="2886074"/>
            <a:ext cx="1845511" cy="1845511"/>
          </a:xfrm>
        </p:spPr>
      </p:pic>
      <p:sp>
        <p:nvSpPr>
          <p:cNvPr id="35" name="Text Placeholder 34">
            <a:extLst>
              <a:ext uri="{FF2B5EF4-FFF2-40B4-BE49-F238E27FC236}">
                <a16:creationId xmlns:a16="http://schemas.microsoft.com/office/drawing/2014/main" xmlns="" id="{60D37431-6A3A-47F6-A367-B5ADCF66AE37}"/>
              </a:ext>
            </a:extLst>
          </p:cNvPr>
          <p:cNvSpPr>
            <a:spLocks noGrp="1"/>
          </p:cNvSpPr>
          <p:nvPr>
            <p:ph type="body" idx="20"/>
          </p:nvPr>
        </p:nvSpPr>
        <p:spPr>
          <a:xfrm>
            <a:off x="8618152" y="5084524"/>
            <a:ext cx="2132984" cy="343061"/>
          </a:xfrm>
        </p:spPr>
        <p:txBody>
          <a:bodyPr/>
          <a:lstStyle/>
          <a:p>
            <a:r>
              <a:rPr lang="en-US" dirty="0"/>
              <a:t>RAJESH SANTOSHI​</a:t>
            </a:r>
          </a:p>
        </p:txBody>
      </p:sp>
      <p:sp>
        <p:nvSpPr>
          <p:cNvPr id="39" name="Text Placeholder 38">
            <a:extLst>
              <a:ext uri="{FF2B5EF4-FFF2-40B4-BE49-F238E27FC236}">
                <a16:creationId xmlns:a16="http://schemas.microsoft.com/office/drawing/2014/main" xmlns="" id="{59D9F00A-8CF0-41E8-9BB6-3B8ECDA55D49}"/>
              </a:ext>
            </a:extLst>
          </p:cNvPr>
          <p:cNvSpPr>
            <a:spLocks noGrp="1"/>
          </p:cNvSpPr>
          <p:nvPr>
            <p:ph type="body" idx="24"/>
          </p:nvPr>
        </p:nvSpPr>
        <p:spPr>
          <a:xfrm>
            <a:off x="8747458" y="5464114"/>
            <a:ext cx="1845510" cy="343061"/>
          </a:xfrm>
        </p:spPr>
        <p:txBody>
          <a:bodyPr/>
          <a:lstStyle/>
          <a:p>
            <a:r>
              <a:rPr lang="en-US" dirty="0"/>
              <a:t>VP Marketing</a:t>
            </a:r>
          </a:p>
          <a:p>
            <a:endParaRPr lang="en-US" dirty="0"/>
          </a:p>
        </p:txBody>
      </p:sp>
      <p:sp>
        <p:nvSpPr>
          <p:cNvPr id="3" name="Date Placeholder 2">
            <a:extLst>
              <a:ext uri="{FF2B5EF4-FFF2-40B4-BE49-F238E27FC236}">
                <a16:creationId xmlns:a16="http://schemas.microsoft.com/office/drawing/2014/main" xmlns=""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xmlns=""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xmlns=""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39</a:t>
            </a:fld>
            <a:endParaRPr lang="en-US" dirty="0"/>
          </a:p>
        </p:txBody>
      </p:sp>
    </p:spTree>
    <p:extLst>
      <p:ext uri="{BB962C8B-B14F-4D97-AF65-F5344CB8AC3E}">
        <p14:creationId xmlns:p14="http://schemas.microsoft.com/office/powerpoint/2010/main" val="3477453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719F29B-F233-48AF-8261-F33A4E079E3E}"/>
              </a:ext>
              <a:ext uri="{C183D7F6-B498-43B3-948B-1728B52AA6E4}">
                <adec:decorative xmlns:adec="http://schemas.microsoft.com/office/drawing/2017/decorative" xmlns="" val="0"/>
              </a:ext>
            </a:extLst>
          </p:cNvPr>
          <p:cNvSpPr txBox="1">
            <a:spLocks/>
          </p:cNvSpPr>
          <p:nvPr/>
        </p:nvSpPr>
        <p:spPr>
          <a:xfrm>
            <a:off x="621495" y="4630615"/>
            <a:ext cx="3171825"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ZA" sz="4400" b="1" dirty="0" smtClean="0">
                <a:latin typeface="Calibri" pitchFamily="34" charset="0"/>
                <a:ea typeface="Calibri" pitchFamily="34" charset="0"/>
                <a:cs typeface="Calibri" pitchFamily="34" charset="0"/>
              </a:rPr>
              <a:t>A</a:t>
            </a:r>
            <a:r>
              <a:rPr lang="en-ZA" b="1" cap="none" dirty="0" smtClean="0">
                <a:latin typeface="Calibri" pitchFamily="34" charset="0"/>
                <a:ea typeface="Calibri" pitchFamily="34" charset="0"/>
                <a:cs typeface="Calibri" pitchFamily="34" charset="0"/>
              </a:rPr>
              <a:t>bstract</a:t>
            </a:r>
            <a:endParaRPr lang="en-ZA" b="1" cap="none" dirty="0">
              <a:latin typeface="Calibri" pitchFamily="34" charset="0"/>
              <a:ea typeface="Calibri" pitchFamily="34" charset="0"/>
              <a:cs typeface="Calibri" pitchFamily="34" charset="0"/>
            </a:endParaRPr>
          </a:p>
        </p:txBody>
      </p:sp>
      <p:sp>
        <p:nvSpPr>
          <p:cNvPr id="5" name="Subtitle 2">
            <a:extLst>
              <a:ext uri="{FF2B5EF4-FFF2-40B4-BE49-F238E27FC236}">
                <a16:creationId xmlns:a16="http://schemas.microsoft.com/office/drawing/2014/main" xmlns="" id="{35E3EA69-4E0E-41BD-8095-A124225A2647}"/>
              </a:ext>
              <a:ext uri="{C183D7F6-B498-43B3-948B-1728B52AA6E4}">
                <adec:decorative xmlns:adec="http://schemas.microsoft.com/office/drawing/2017/decorative" xmlns="" val="0"/>
              </a:ext>
            </a:extLst>
          </p:cNvPr>
          <p:cNvSpPr txBox="1">
            <a:spLocks/>
          </p:cNvSpPr>
          <p:nvPr/>
        </p:nvSpPr>
        <p:spPr>
          <a:xfrm>
            <a:off x="3793320" y="2176316"/>
            <a:ext cx="7596553" cy="41956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US" sz="1800" dirty="0" smtClean="0">
                <a:latin typeface="Calibri" pitchFamily="34" charset="0"/>
                <a:ea typeface="Calibri" pitchFamily="34" charset="0"/>
                <a:cs typeface="Calibri" pitchFamily="34" charset="0"/>
              </a:rPr>
              <a:t>Motorcycle accidents have been rapidly growing through the years in many countries. In India more than 37 million people use two wheelers. Therefore, it is necessary to develop a system for automatic detection of helmet wearing for road safety. Therefore, a custom object detection model is created using a Machine learning based algorithm which can detect motorcycle riders with helmet. By this system it detects the rider and if the rider with helmet, then it opens the gate and allows the biker for fuel filling. </a:t>
            </a:r>
            <a:r>
              <a:rPr lang="en-US" dirty="0" smtClean="0">
                <a:latin typeface="Calibri" pitchFamily="34" charset="0"/>
                <a:ea typeface="Calibri" pitchFamily="34" charset="0"/>
                <a:cs typeface="Calibri" pitchFamily="34" charset="0"/>
              </a:rPr>
              <a:t> </a:t>
            </a:r>
            <a:r>
              <a:rPr lang="en-US" sz="1800" dirty="0" smtClean="0">
                <a:latin typeface="Calibri" pitchFamily="34" charset="0"/>
                <a:ea typeface="Calibri" pitchFamily="34" charset="0"/>
                <a:cs typeface="Calibri" pitchFamily="34" charset="0"/>
              </a:rPr>
              <a:t>By this system we can avoid the motorcycle accidents and if we keep helmet as a mandatory for rider while filling fuel at petroleum bunks every biker will maintain and wearied with helmet using this caution, we can save the lives and they start following the traffic rules and road safety rules. This Application can be implemented in real-time using a Webcam or a CCTV as input.</a:t>
            </a:r>
            <a:endParaRPr lang="en-US"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6373808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6F7BB-30A8-4980-AD4A-2FB0B53FA6C9}"/>
              </a:ext>
            </a:extLst>
          </p:cNvPr>
          <p:cNvSpPr>
            <a:spLocks noGrp="1"/>
          </p:cNvSpPr>
          <p:nvPr>
            <p:ph type="title"/>
          </p:nvPr>
        </p:nvSpPr>
        <p:spPr>
          <a:xfrm>
            <a:off x="1885156" y="892177"/>
            <a:ext cx="8421688" cy="1325563"/>
          </a:xfrm>
        </p:spPr>
        <p:txBody>
          <a:bodyPr/>
          <a:lstStyle/>
          <a:p>
            <a:r>
              <a:rPr lang="en-US" dirty="0"/>
              <a:t>MEET THE TEAM </a:t>
            </a:r>
          </a:p>
        </p:txBody>
      </p:sp>
      <p:pic>
        <p:nvPicPr>
          <p:cNvPr id="38" name="Picture Placeholder 37" descr="Team member headshot">
            <a:extLst>
              <a:ext uri="{FF2B5EF4-FFF2-40B4-BE49-F238E27FC236}">
                <a16:creationId xmlns:a16="http://schemas.microsoft.com/office/drawing/2014/main" xmlns="" id="{76554518-1C01-4B26-9940-1C04FC9D73BA}"/>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877176" y="2428875"/>
            <a:ext cx="1066800" cy="1066800"/>
          </a:xfrm>
        </p:spPr>
      </p:pic>
      <p:sp>
        <p:nvSpPr>
          <p:cNvPr id="36" name="Text Placeholder 35">
            <a:extLst>
              <a:ext uri="{FF2B5EF4-FFF2-40B4-BE49-F238E27FC236}">
                <a16:creationId xmlns:a16="http://schemas.microsoft.com/office/drawing/2014/main" xmlns="" id="{23BA8AAF-B08B-441B-AAF3-590A568329BF}"/>
              </a:ext>
            </a:extLst>
          </p:cNvPr>
          <p:cNvSpPr>
            <a:spLocks noGrp="1"/>
          </p:cNvSpPr>
          <p:nvPr>
            <p:ph type="body" idx="1"/>
          </p:nvPr>
        </p:nvSpPr>
        <p:spPr>
          <a:xfrm>
            <a:off x="1500168" y="3654378"/>
            <a:ext cx="1828800" cy="343061"/>
          </a:xfrm>
        </p:spPr>
        <p:txBody>
          <a:bodyPr/>
          <a:lstStyle/>
          <a:p>
            <a:r>
              <a:rPr lang="en-US" dirty="0"/>
              <a:t>TAKUMA HAYASHI</a:t>
            </a:r>
          </a:p>
          <a:p>
            <a:endParaRPr lang="en-US" dirty="0"/>
          </a:p>
        </p:txBody>
      </p:sp>
      <p:sp>
        <p:nvSpPr>
          <p:cNvPr id="52" name="Text Placeholder 51">
            <a:extLst>
              <a:ext uri="{FF2B5EF4-FFF2-40B4-BE49-F238E27FC236}">
                <a16:creationId xmlns:a16="http://schemas.microsoft.com/office/drawing/2014/main" xmlns="" id="{E07741A2-243F-4086-945C-BCA1F24E6DB5}"/>
              </a:ext>
            </a:extLst>
          </p:cNvPr>
          <p:cNvSpPr>
            <a:spLocks noGrp="1"/>
          </p:cNvSpPr>
          <p:nvPr>
            <p:ph type="body" idx="21"/>
          </p:nvPr>
        </p:nvSpPr>
        <p:spPr>
          <a:xfrm>
            <a:off x="1390120" y="3782039"/>
            <a:ext cx="2057400" cy="343061"/>
          </a:xfrm>
        </p:spPr>
        <p:txBody>
          <a:bodyPr/>
          <a:lstStyle/>
          <a:p>
            <a:r>
              <a:rPr lang="en-US" dirty="0"/>
              <a:t>President</a:t>
            </a:r>
          </a:p>
        </p:txBody>
      </p:sp>
      <p:pic>
        <p:nvPicPr>
          <p:cNvPr id="42" name="Picture Placeholder 41" descr="Team member headshot">
            <a:extLst>
              <a:ext uri="{FF2B5EF4-FFF2-40B4-BE49-F238E27FC236}">
                <a16:creationId xmlns:a16="http://schemas.microsoft.com/office/drawing/2014/main" xmlns="" id="{CB092FE3-5F48-4433-B8FF-114D1CD7437D}"/>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4226270" y="2428875"/>
            <a:ext cx="1066800" cy="1066800"/>
          </a:xfrm>
        </p:spPr>
      </p:pic>
      <p:sp>
        <p:nvSpPr>
          <p:cNvPr id="49" name="Text Placeholder 48">
            <a:extLst>
              <a:ext uri="{FF2B5EF4-FFF2-40B4-BE49-F238E27FC236}">
                <a16:creationId xmlns:a16="http://schemas.microsoft.com/office/drawing/2014/main" xmlns="" id="{27CB5CB7-B854-4F48-954C-5CF86CC9146D}"/>
              </a:ext>
            </a:extLst>
          </p:cNvPr>
          <p:cNvSpPr>
            <a:spLocks noGrp="1"/>
          </p:cNvSpPr>
          <p:nvPr>
            <p:ph type="body" idx="18"/>
          </p:nvPr>
        </p:nvSpPr>
        <p:spPr>
          <a:xfrm>
            <a:off x="3849262" y="3669060"/>
            <a:ext cx="1828800" cy="343061"/>
          </a:xfrm>
        </p:spPr>
        <p:txBody>
          <a:bodyPr/>
          <a:lstStyle/>
          <a:p>
            <a:r>
              <a:rPr lang="en-US" dirty="0"/>
              <a:t>MIRJAM NILSSON​</a:t>
            </a:r>
          </a:p>
        </p:txBody>
      </p:sp>
      <p:sp>
        <p:nvSpPr>
          <p:cNvPr id="61" name="Text Placeholder 60">
            <a:extLst>
              <a:ext uri="{FF2B5EF4-FFF2-40B4-BE49-F238E27FC236}">
                <a16:creationId xmlns:a16="http://schemas.microsoft.com/office/drawing/2014/main" xmlns="" id="{F1C860E6-FF87-419F-8B26-B8EA4D5F3D3D}"/>
              </a:ext>
            </a:extLst>
          </p:cNvPr>
          <p:cNvSpPr>
            <a:spLocks noGrp="1"/>
          </p:cNvSpPr>
          <p:nvPr>
            <p:ph type="body" idx="22"/>
          </p:nvPr>
        </p:nvSpPr>
        <p:spPr>
          <a:xfrm>
            <a:off x="3739214" y="3796721"/>
            <a:ext cx="2057400" cy="343061"/>
          </a:xfrm>
        </p:spPr>
        <p:txBody>
          <a:bodyPr/>
          <a:lstStyle/>
          <a:p>
            <a:r>
              <a:rPr lang="en-US" dirty="0"/>
              <a:t>Chief Executive Officer</a:t>
            </a:r>
          </a:p>
        </p:txBody>
      </p:sp>
      <p:pic>
        <p:nvPicPr>
          <p:cNvPr id="46" name="Picture Placeholder 45" descr="Team member headshot">
            <a:extLst>
              <a:ext uri="{FF2B5EF4-FFF2-40B4-BE49-F238E27FC236}">
                <a16:creationId xmlns:a16="http://schemas.microsoft.com/office/drawing/2014/main" xmlns="" id="{570FC090-540A-41E2-99FA-7B7BC171A64E}"/>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a:xfrm>
            <a:off x="6716934" y="2428875"/>
            <a:ext cx="1066800" cy="1066800"/>
          </a:xfrm>
        </p:spPr>
      </p:pic>
      <p:sp>
        <p:nvSpPr>
          <p:cNvPr id="50" name="Text Placeholder 49">
            <a:extLst>
              <a:ext uri="{FF2B5EF4-FFF2-40B4-BE49-F238E27FC236}">
                <a16:creationId xmlns:a16="http://schemas.microsoft.com/office/drawing/2014/main" xmlns="" id="{540F887C-E8EB-4467-90FE-023D47FFB454}"/>
              </a:ext>
            </a:extLst>
          </p:cNvPr>
          <p:cNvSpPr>
            <a:spLocks noGrp="1"/>
          </p:cNvSpPr>
          <p:nvPr>
            <p:ph type="body" idx="19"/>
          </p:nvPr>
        </p:nvSpPr>
        <p:spPr>
          <a:xfrm>
            <a:off x="6339926" y="3669060"/>
            <a:ext cx="1828800" cy="343061"/>
          </a:xfrm>
        </p:spPr>
        <p:txBody>
          <a:bodyPr/>
          <a:lstStyle/>
          <a:p>
            <a:r>
              <a:rPr lang="en-US" dirty="0"/>
              <a:t>FLORA BERGGREN​</a:t>
            </a:r>
          </a:p>
          <a:p>
            <a:endParaRPr lang="en-US" dirty="0"/>
          </a:p>
        </p:txBody>
      </p:sp>
      <p:sp>
        <p:nvSpPr>
          <p:cNvPr id="62" name="Text Placeholder 61">
            <a:extLst>
              <a:ext uri="{FF2B5EF4-FFF2-40B4-BE49-F238E27FC236}">
                <a16:creationId xmlns:a16="http://schemas.microsoft.com/office/drawing/2014/main" xmlns="" id="{F1AF6C54-9939-432B-BBC2-5E0C0F8B2D8C}"/>
              </a:ext>
            </a:extLst>
          </p:cNvPr>
          <p:cNvSpPr>
            <a:spLocks noGrp="1"/>
          </p:cNvSpPr>
          <p:nvPr>
            <p:ph type="body" idx="23"/>
          </p:nvPr>
        </p:nvSpPr>
        <p:spPr>
          <a:xfrm>
            <a:off x="6217963" y="3796721"/>
            <a:ext cx="2057400" cy="343061"/>
          </a:xfrm>
        </p:spPr>
        <p:txBody>
          <a:bodyPr/>
          <a:lstStyle/>
          <a:p>
            <a:r>
              <a:rPr lang="en-US" dirty="0"/>
              <a:t>Chief Operations Officer</a:t>
            </a:r>
          </a:p>
        </p:txBody>
      </p:sp>
      <p:pic>
        <p:nvPicPr>
          <p:cNvPr id="54" name="Picture Placeholder 53" descr="Team member headshot">
            <a:extLst>
              <a:ext uri="{FF2B5EF4-FFF2-40B4-BE49-F238E27FC236}">
                <a16:creationId xmlns:a16="http://schemas.microsoft.com/office/drawing/2014/main" xmlns="" id="{79B06025-9CB9-45C4-BF20-7D0D27D1B814}"/>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9136814" y="2428875"/>
            <a:ext cx="1066800" cy="1066800"/>
          </a:xfrm>
        </p:spPr>
      </p:pic>
      <p:sp>
        <p:nvSpPr>
          <p:cNvPr id="51" name="Text Placeholder 50">
            <a:extLst>
              <a:ext uri="{FF2B5EF4-FFF2-40B4-BE49-F238E27FC236}">
                <a16:creationId xmlns:a16="http://schemas.microsoft.com/office/drawing/2014/main" xmlns="" id="{C1C77C5B-2A5F-4999-A5BF-F60EA88DE493}"/>
              </a:ext>
            </a:extLst>
          </p:cNvPr>
          <p:cNvSpPr>
            <a:spLocks noGrp="1"/>
          </p:cNvSpPr>
          <p:nvPr>
            <p:ph type="body" idx="20"/>
          </p:nvPr>
        </p:nvSpPr>
        <p:spPr>
          <a:xfrm>
            <a:off x="8759806" y="3654378"/>
            <a:ext cx="1828800" cy="343061"/>
          </a:xfrm>
        </p:spPr>
        <p:txBody>
          <a:bodyPr/>
          <a:lstStyle/>
          <a:p>
            <a:r>
              <a:rPr lang="en-US" dirty="0"/>
              <a:t>RAJESH SANTOSHI</a:t>
            </a:r>
          </a:p>
        </p:txBody>
      </p:sp>
      <p:sp>
        <p:nvSpPr>
          <p:cNvPr id="63" name="Text Placeholder 62">
            <a:extLst>
              <a:ext uri="{FF2B5EF4-FFF2-40B4-BE49-F238E27FC236}">
                <a16:creationId xmlns:a16="http://schemas.microsoft.com/office/drawing/2014/main" xmlns="" id="{41797063-0A46-4FCE-86CB-FC66F997C5F4}"/>
              </a:ext>
            </a:extLst>
          </p:cNvPr>
          <p:cNvSpPr>
            <a:spLocks noGrp="1"/>
          </p:cNvSpPr>
          <p:nvPr>
            <p:ph type="body" idx="24"/>
          </p:nvPr>
        </p:nvSpPr>
        <p:spPr>
          <a:xfrm>
            <a:off x="8634432" y="3782039"/>
            <a:ext cx="2057400" cy="343061"/>
          </a:xfrm>
        </p:spPr>
        <p:txBody>
          <a:bodyPr/>
          <a:lstStyle/>
          <a:p>
            <a:r>
              <a:rPr lang="en-US" dirty="0"/>
              <a:t>VP Marketing</a:t>
            </a:r>
          </a:p>
        </p:txBody>
      </p:sp>
      <p:pic>
        <p:nvPicPr>
          <p:cNvPr id="58" name="Picture Placeholder 57" descr="Team member headshot">
            <a:extLst>
              <a:ext uri="{FF2B5EF4-FFF2-40B4-BE49-F238E27FC236}">
                <a16:creationId xmlns:a16="http://schemas.microsoft.com/office/drawing/2014/main" xmlns="" id="{84ACB9E1-B019-4966-9E07-8D06D40BDDD3}"/>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a:xfrm>
            <a:off x="1877176" y="4287711"/>
            <a:ext cx="1066800" cy="1066800"/>
          </a:xfrm>
        </p:spPr>
      </p:pic>
      <p:sp>
        <p:nvSpPr>
          <p:cNvPr id="64" name="Text Placeholder 63">
            <a:extLst>
              <a:ext uri="{FF2B5EF4-FFF2-40B4-BE49-F238E27FC236}">
                <a16:creationId xmlns:a16="http://schemas.microsoft.com/office/drawing/2014/main" xmlns="" id="{3ECD1D6F-7DAE-4DCC-BBB4-CD519379CDF6}"/>
              </a:ext>
            </a:extLst>
          </p:cNvPr>
          <p:cNvSpPr>
            <a:spLocks noGrp="1"/>
          </p:cNvSpPr>
          <p:nvPr>
            <p:ph type="body" idx="25"/>
          </p:nvPr>
        </p:nvSpPr>
        <p:spPr>
          <a:xfrm>
            <a:off x="1500168" y="5513214"/>
            <a:ext cx="1828800" cy="343061"/>
          </a:xfrm>
        </p:spPr>
        <p:txBody>
          <a:bodyPr/>
          <a:lstStyle/>
          <a:p>
            <a:r>
              <a:rPr lang="en-US" dirty="0"/>
              <a:t>GRAHAM BARNES</a:t>
            </a:r>
          </a:p>
          <a:p>
            <a:endParaRPr lang="en-US" dirty="0"/>
          </a:p>
        </p:txBody>
      </p:sp>
      <p:sp>
        <p:nvSpPr>
          <p:cNvPr id="72" name="Text Placeholder 71">
            <a:extLst>
              <a:ext uri="{FF2B5EF4-FFF2-40B4-BE49-F238E27FC236}">
                <a16:creationId xmlns:a16="http://schemas.microsoft.com/office/drawing/2014/main" xmlns="" id="{0420E7B5-7D79-437C-BC6E-11C9C9C73D12}"/>
              </a:ext>
            </a:extLst>
          </p:cNvPr>
          <p:cNvSpPr>
            <a:spLocks noGrp="1"/>
          </p:cNvSpPr>
          <p:nvPr>
            <p:ph type="body" idx="33"/>
          </p:nvPr>
        </p:nvSpPr>
        <p:spPr>
          <a:xfrm>
            <a:off x="1390120" y="5640875"/>
            <a:ext cx="2057400" cy="343061"/>
          </a:xfrm>
        </p:spPr>
        <p:txBody>
          <a:bodyPr/>
          <a:lstStyle/>
          <a:p>
            <a:r>
              <a:rPr lang="en-US" dirty="0"/>
              <a:t>VP Product</a:t>
            </a:r>
          </a:p>
        </p:txBody>
      </p:sp>
      <p:pic>
        <p:nvPicPr>
          <p:cNvPr id="66" name="Picture Placeholder 65" descr="Team member headshot">
            <a:extLst>
              <a:ext uri="{FF2B5EF4-FFF2-40B4-BE49-F238E27FC236}">
                <a16:creationId xmlns:a16="http://schemas.microsoft.com/office/drawing/2014/main" xmlns="" id="{D61AF03E-3F4A-4F5E-BA7C-C1DF611CEA4F}"/>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a:xfrm>
            <a:off x="4226270" y="4287711"/>
            <a:ext cx="1066800" cy="1066800"/>
          </a:xfrm>
        </p:spPr>
      </p:pic>
      <p:sp>
        <p:nvSpPr>
          <p:cNvPr id="69" name="Text Placeholder 68">
            <a:extLst>
              <a:ext uri="{FF2B5EF4-FFF2-40B4-BE49-F238E27FC236}">
                <a16:creationId xmlns:a16="http://schemas.microsoft.com/office/drawing/2014/main" xmlns="" id="{A5A9CD8D-31A9-4139-87B2-349EA8E14781}"/>
              </a:ext>
            </a:extLst>
          </p:cNvPr>
          <p:cNvSpPr>
            <a:spLocks noGrp="1"/>
          </p:cNvSpPr>
          <p:nvPr>
            <p:ph type="body" idx="30"/>
          </p:nvPr>
        </p:nvSpPr>
        <p:spPr>
          <a:xfrm>
            <a:off x="3849262" y="5527896"/>
            <a:ext cx="1828800" cy="343061"/>
          </a:xfrm>
        </p:spPr>
        <p:txBody>
          <a:bodyPr/>
          <a:lstStyle/>
          <a:p>
            <a:r>
              <a:rPr lang="en-US" dirty="0"/>
              <a:t>ROWAN MURPHY</a:t>
            </a:r>
          </a:p>
          <a:p>
            <a:endParaRPr lang="en-US" dirty="0"/>
          </a:p>
        </p:txBody>
      </p:sp>
      <p:sp>
        <p:nvSpPr>
          <p:cNvPr id="73" name="Text Placeholder 72">
            <a:extLst>
              <a:ext uri="{FF2B5EF4-FFF2-40B4-BE49-F238E27FC236}">
                <a16:creationId xmlns:a16="http://schemas.microsoft.com/office/drawing/2014/main" xmlns="" id="{E1FCDD58-01CD-47CF-AB15-A511E9D3612F}"/>
              </a:ext>
            </a:extLst>
          </p:cNvPr>
          <p:cNvSpPr>
            <a:spLocks noGrp="1"/>
          </p:cNvSpPr>
          <p:nvPr>
            <p:ph type="body" idx="34"/>
          </p:nvPr>
        </p:nvSpPr>
        <p:spPr>
          <a:xfrm>
            <a:off x="3739214" y="5655557"/>
            <a:ext cx="2057400" cy="343061"/>
          </a:xfrm>
        </p:spPr>
        <p:txBody>
          <a:bodyPr/>
          <a:lstStyle/>
          <a:p>
            <a:r>
              <a:rPr lang="en-US" dirty="0"/>
              <a:t>SEO Strategist</a:t>
            </a:r>
          </a:p>
        </p:txBody>
      </p:sp>
      <p:pic>
        <p:nvPicPr>
          <p:cNvPr id="78" name="Picture Placeholder 77" descr="Team member headshot">
            <a:extLst>
              <a:ext uri="{FF2B5EF4-FFF2-40B4-BE49-F238E27FC236}">
                <a16:creationId xmlns:a16="http://schemas.microsoft.com/office/drawing/2014/main" xmlns="" id="{C0C63D45-D8C0-4899-A4AC-EA536EBA3E9D}"/>
              </a:ext>
            </a:extLst>
          </p:cNvPr>
          <p:cNvPicPr>
            <a:picLocks noGrp="1" noChangeAspect="1"/>
          </p:cNvPicPr>
          <p:nvPr>
            <p:ph type="pic" sz="quarter" idx="28"/>
          </p:nvPr>
        </p:nvPicPr>
        <p:blipFill rotWithShape="1">
          <a:blip r:embed="rId8">
            <a:extLst>
              <a:ext uri="{28A0092B-C50C-407E-A947-70E740481C1C}">
                <a14:useLocalDpi xmlns:a14="http://schemas.microsoft.com/office/drawing/2010/main" val="0"/>
              </a:ext>
            </a:extLst>
          </a:blip>
          <a:srcRect/>
          <a:stretch/>
        </p:blipFill>
        <p:spPr>
          <a:xfrm>
            <a:off x="6716934" y="4287711"/>
            <a:ext cx="1066800" cy="1066800"/>
          </a:xfrm>
        </p:spPr>
      </p:pic>
      <p:sp>
        <p:nvSpPr>
          <p:cNvPr id="70" name="Text Placeholder 69">
            <a:extLst>
              <a:ext uri="{FF2B5EF4-FFF2-40B4-BE49-F238E27FC236}">
                <a16:creationId xmlns:a16="http://schemas.microsoft.com/office/drawing/2014/main" xmlns="" id="{58753412-8033-48AD-80DF-945C72BC7335}"/>
              </a:ext>
            </a:extLst>
          </p:cNvPr>
          <p:cNvSpPr>
            <a:spLocks noGrp="1"/>
          </p:cNvSpPr>
          <p:nvPr>
            <p:ph type="body" idx="31"/>
          </p:nvPr>
        </p:nvSpPr>
        <p:spPr>
          <a:xfrm>
            <a:off x="6339926" y="5527896"/>
            <a:ext cx="1828800" cy="343061"/>
          </a:xfrm>
        </p:spPr>
        <p:txBody>
          <a:bodyPr/>
          <a:lstStyle/>
          <a:p>
            <a:r>
              <a:rPr lang="en-US" dirty="0"/>
              <a:t>ELIZABETH MOORE</a:t>
            </a:r>
          </a:p>
        </p:txBody>
      </p:sp>
      <p:sp>
        <p:nvSpPr>
          <p:cNvPr id="74" name="Text Placeholder 73">
            <a:extLst>
              <a:ext uri="{FF2B5EF4-FFF2-40B4-BE49-F238E27FC236}">
                <a16:creationId xmlns:a16="http://schemas.microsoft.com/office/drawing/2014/main" xmlns="" id="{2E2604A9-4BB8-4144-914B-DCF4F13DF3DB}"/>
              </a:ext>
            </a:extLst>
          </p:cNvPr>
          <p:cNvSpPr>
            <a:spLocks noGrp="1"/>
          </p:cNvSpPr>
          <p:nvPr>
            <p:ph type="body" idx="35"/>
          </p:nvPr>
        </p:nvSpPr>
        <p:spPr>
          <a:xfrm>
            <a:off x="6229878" y="5655557"/>
            <a:ext cx="2057400" cy="343061"/>
          </a:xfrm>
        </p:spPr>
        <p:txBody>
          <a:bodyPr/>
          <a:lstStyle/>
          <a:p>
            <a:r>
              <a:rPr lang="en-US" dirty="0"/>
              <a:t>Product Designer</a:t>
            </a:r>
          </a:p>
        </p:txBody>
      </p:sp>
      <p:pic>
        <p:nvPicPr>
          <p:cNvPr id="83" name="Picture Placeholder 82" descr="Team member headshot">
            <a:extLst>
              <a:ext uri="{FF2B5EF4-FFF2-40B4-BE49-F238E27FC236}">
                <a16:creationId xmlns:a16="http://schemas.microsoft.com/office/drawing/2014/main" xmlns="" id="{3640DB2F-E9FF-4506-B751-D3C6F935A4DD}"/>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a:xfrm>
            <a:off x="9136814" y="4287711"/>
            <a:ext cx="1066800" cy="1066800"/>
          </a:xfrm>
        </p:spPr>
      </p:pic>
      <p:sp>
        <p:nvSpPr>
          <p:cNvPr id="71" name="Text Placeholder 70">
            <a:extLst>
              <a:ext uri="{FF2B5EF4-FFF2-40B4-BE49-F238E27FC236}">
                <a16:creationId xmlns:a16="http://schemas.microsoft.com/office/drawing/2014/main" xmlns="" id="{A45FE9A3-15E0-49FA-B6E5-DB16CD0C2C8F}"/>
              </a:ext>
            </a:extLst>
          </p:cNvPr>
          <p:cNvSpPr>
            <a:spLocks noGrp="1"/>
          </p:cNvSpPr>
          <p:nvPr>
            <p:ph type="body" idx="32"/>
          </p:nvPr>
        </p:nvSpPr>
        <p:spPr>
          <a:xfrm>
            <a:off x="8759806" y="5513214"/>
            <a:ext cx="1828800" cy="343061"/>
          </a:xfrm>
        </p:spPr>
        <p:txBody>
          <a:bodyPr/>
          <a:lstStyle/>
          <a:p>
            <a:r>
              <a:rPr lang="en-US" dirty="0"/>
              <a:t>ROBIN KLINE</a:t>
            </a:r>
          </a:p>
        </p:txBody>
      </p:sp>
      <p:sp>
        <p:nvSpPr>
          <p:cNvPr id="75" name="Text Placeholder 74">
            <a:extLst>
              <a:ext uri="{FF2B5EF4-FFF2-40B4-BE49-F238E27FC236}">
                <a16:creationId xmlns:a16="http://schemas.microsoft.com/office/drawing/2014/main" xmlns="" id="{72076C4D-9688-4C1A-AB51-8F1051A803A9}"/>
              </a:ext>
            </a:extLst>
          </p:cNvPr>
          <p:cNvSpPr>
            <a:spLocks noGrp="1"/>
          </p:cNvSpPr>
          <p:nvPr>
            <p:ph type="body" idx="36"/>
          </p:nvPr>
        </p:nvSpPr>
        <p:spPr>
          <a:xfrm>
            <a:off x="8634432" y="5640875"/>
            <a:ext cx="2057400" cy="343061"/>
          </a:xfrm>
        </p:spPr>
        <p:txBody>
          <a:bodyPr/>
          <a:lstStyle/>
          <a:p>
            <a:r>
              <a:rPr lang="en-US" dirty="0"/>
              <a:t>Content Developer</a:t>
            </a:r>
          </a:p>
        </p:txBody>
      </p:sp>
      <p:sp>
        <p:nvSpPr>
          <p:cNvPr id="3" name="Date Placeholder 2">
            <a:extLst>
              <a:ext uri="{FF2B5EF4-FFF2-40B4-BE49-F238E27FC236}">
                <a16:creationId xmlns:a16="http://schemas.microsoft.com/office/drawing/2014/main" xmlns="" id="{1833164A-09D8-4E05-899E-C830A562A446}"/>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xmlns="" id="{79EB4DEA-4DCD-421C-A905-7EFCAE898907}"/>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xmlns=""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40</a:t>
            </a:fld>
            <a:endParaRPr lang="en-US" dirty="0"/>
          </a:p>
        </p:txBody>
      </p:sp>
    </p:spTree>
    <p:extLst>
      <p:ext uri="{BB962C8B-B14F-4D97-AF65-F5344CB8AC3E}">
        <p14:creationId xmlns:p14="http://schemas.microsoft.com/office/powerpoint/2010/main" val="3396266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1BF33B-5572-4A00-A55C-1E13A6B3A8F1}"/>
              </a:ext>
            </a:extLst>
          </p:cNvPr>
          <p:cNvSpPr>
            <a:spLocks noGrp="1"/>
          </p:cNvSpPr>
          <p:nvPr>
            <p:ph type="title"/>
          </p:nvPr>
        </p:nvSpPr>
        <p:spPr>
          <a:xfrm>
            <a:off x="1885156" y="892177"/>
            <a:ext cx="8421688" cy="1325563"/>
          </a:xfrm>
        </p:spPr>
        <p:txBody>
          <a:bodyPr/>
          <a:lstStyle/>
          <a:p>
            <a:r>
              <a:rPr lang="en-US" dirty="0"/>
              <a:t>FUNDING</a:t>
            </a:r>
          </a:p>
        </p:txBody>
      </p:sp>
      <p:graphicFrame>
        <p:nvGraphicFramePr>
          <p:cNvPr id="126" name="Content Placeholder 125" title="Funding Chart">
            <a:extLst>
              <a:ext uri="{FF2B5EF4-FFF2-40B4-BE49-F238E27FC236}">
                <a16:creationId xmlns:a16="http://schemas.microsoft.com/office/drawing/2014/main" xmlns="" id="{A036AFA2-B0F0-4DE7-B7AE-E4B852EB3D36}"/>
              </a:ext>
            </a:extLst>
          </p:cNvPr>
          <p:cNvGraphicFramePr>
            <a:graphicFrameLocks noGrp="1"/>
          </p:cNvGraphicFramePr>
          <p:nvPr>
            <p:ph sz="quarter" idx="21"/>
            <p:extLst>
              <p:ext uri="{D42A27DB-BD31-4B8C-83A1-F6EECF244321}">
                <p14:modId xmlns:p14="http://schemas.microsoft.com/office/powerpoint/2010/main" val="3743992659"/>
              </p:ext>
            </p:extLst>
          </p:nvPr>
        </p:nvGraphicFramePr>
        <p:xfrm>
          <a:off x="1074738" y="2119313"/>
          <a:ext cx="1857375" cy="16637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a:extLst>
              <a:ext uri="{FF2B5EF4-FFF2-40B4-BE49-F238E27FC236}">
                <a16:creationId xmlns:a16="http://schemas.microsoft.com/office/drawing/2014/main" xmlns="" id="{82A4739B-8DE9-4523-8034-4E83861CCF73}"/>
              </a:ext>
            </a:extLst>
          </p:cNvPr>
          <p:cNvSpPr>
            <a:spLocks noGrp="1"/>
          </p:cNvSpPr>
          <p:nvPr>
            <p:ph type="body" idx="1"/>
          </p:nvPr>
        </p:nvSpPr>
        <p:spPr>
          <a:xfrm>
            <a:off x="838200" y="3788813"/>
            <a:ext cx="2330726" cy="804859"/>
          </a:xfrm>
        </p:spPr>
        <p:txBody>
          <a:bodyPr/>
          <a:lstStyle/>
          <a:p>
            <a:r>
              <a:rPr lang="en-US" dirty="0"/>
              <a:t>$14,000</a:t>
            </a:r>
          </a:p>
        </p:txBody>
      </p:sp>
      <p:sp>
        <p:nvSpPr>
          <p:cNvPr id="14" name="Text Placeholder 13">
            <a:extLst>
              <a:ext uri="{FF2B5EF4-FFF2-40B4-BE49-F238E27FC236}">
                <a16:creationId xmlns:a16="http://schemas.microsoft.com/office/drawing/2014/main" xmlns="" id="{C487CCC0-D329-4C1F-A1CD-04930A23C5C3}"/>
              </a:ext>
            </a:extLst>
          </p:cNvPr>
          <p:cNvSpPr>
            <a:spLocks noGrp="1"/>
          </p:cNvSpPr>
          <p:nvPr>
            <p:ph type="body" idx="17"/>
          </p:nvPr>
        </p:nvSpPr>
        <p:spPr>
          <a:xfrm>
            <a:off x="838200" y="4464810"/>
            <a:ext cx="2330726" cy="438505"/>
          </a:xfrm>
        </p:spPr>
        <p:txBody>
          <a:bodyPr/>
          <a:lstStyle/>
          <a:p>
            <a:r>
              <a:rPr lang="en-US" dirty="0"/>
              <a:t>ANGEL INVESTMENTS</a:t>
            </a:r>
          </a:p>
        </p:txBody>
      </p:sp>
      <p:sp>
        <p:nvSpPr>
          <p:cNvPr id="4" name="Content Placeholder 3">
            <a:extLst>
              <a:ext uri="{FF2B5EF4-FFF2-40B4-BE49-F238E27FC236}">
                <a16:creationId xmlns:a16="http://schemas.microsoft.com/office/drawing/2014/main" xmlns="" id="{21CF2BB3-1E12-4189-9F5F-EF136C62E39B}"/>
              </a:ext>
            </a:extLst>
          </p:cNvPr>
          <p:cNvSpPr>
            <a:spLocks noGrp="1"/>
          </p:cNvSpPr>
          <p:nvPr>
            <p:ph sz="half" idx="2"/>
          </p:nvPr>
        </p:nvSpPr>
        <p:spPr>
          <a:xfrm>
            <a:off x="838200" y="5120722"/>
            <a:ext cx="2330726" cy="853167"/>
          </a:xfrm>
        </p:spPr>
        <p:txBody>
          <a:bodyPr/>
          <a:lstStyle/>
          <a:p>
            <a:r>
              <a:rPr lang="en-ZA" dirty="0"/>
              <a:t>Amount obtained through other investors</a:t>
            </a:r>
          </a:p>
        </p:txBody>
      </p:sp>
      <p:graphicFrame>
        <p:nvGraphicFramePr>
          <p:cNvPr id="127" name="Content Placeholder 126" title="Funding Chart">
            <a:extLst>
              <a:ext uri="{FF2B5EF4-FFF2-40B4-BE49-F238E27FC236}">
                <a16:creationId xmlns:a16="http://schemas.microsoft.com/office/drawing/2014/main" xmlns="" id="{47DB352F-5059-4378-B91D-92E59C6B1B91}"/>
              </a:ext>
            </a:extLst>
          </p:cNvPr>
          <p:cNvGraphicFramePr>
            <a:graphicFrameLocks noGrp="1"/>
          </p:cNvGraphicFramePr>
          <p:nvPr>
            <p:ph sz="quarter" idx="22"/>
            <p:extLst>
              <p:ext uri="{D42A27DB-BD31-4B8C-83A1-F6EECF244321}">
                <p14:modId xmlns:p14="http://schemas.microsoft.com/office/powerpoint/2010/main" val="4265798655"/>
              </p:ext>
            </p:extLst>
          </p:nvPr>
        </p:nvGraphicFramePr>
        <p:xfrm>
          <a:off x="3811588" y="2119313"/>
          <a:ext cx="1855787" cy="16637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xmlns="" id="{68145D0E-892D-492B-8AD6-551CF27DD5F7}"/>
              </a:ext>
            </a:extLst>
          </p:cNvPr>
          <p:cNvSpPr>
            <a:spLocks noGrp="1"/>
          </p:cNvSpPr>
          <p:nvPr>
            <p:ph type="body" sz="quarter" idx="3"/>
          </p:nvPr>
        </p:nvSpPr>
        <p:spPr>
          <a:xfrm>
            <a:off x="3562665" y="3788813"/>
            <a:ext cx="2342205" cy="804859"/>
          </a:xfrm>
        </p:spPr>
        <p:txBody>
          <a:bodyPr/>
          <a:lstStyle/>
          <a:p>
            <a:r>
              <a:rPr lang="en-US" dirty="0"/>
              <a:t>$12,000</a:t>
            </a:r>
          </a:p>
        </p:txBody>
      </p:sp>
      <p:sp>
        <p:nvSpPr>
          <p:cNvPr id="15" name="Text Placeholder 14">
            <a:extLst>
              <a:ext uri="{FF2B5EF4-FFF2-40B4-BE49-F238E27FC236}">
                <a16:creationId xmlns:a16="http://schemas.microsoft.com/office/drawing/2014/main" xmlns="" id="{34E62770-EE0A-4D83-B50E-CD868056030E}"/>
              </a:ext>
            </a:extLst>
          </p:cNvPr>
          <p:cNvSpPr>
            <a:spLocks noGrp="1"/>
          </p:cNvSpPr>
          <p:nvPr>
            <p:ph type="body" sz="quarter" idx="18"/>
          </p:nvPr>
        </p:nvSpPr>
        <p:spPr>
          <a:xfrm>
            <a:off x="3562665" y="4464810"/>
            <a:ext cx="2342205" cy="438505"/>
          </a:xfrm>
        </p:spPr>
        <p:txBody>
          <a:bodyPr/>
          <a:lstStyle/>
          <a:p>
            <a:r>
              <a:rPr lang="en-US" dirty="0"/>
              <a:t>PROPERTY</a:t>
            </a:r>
          </a:p>
        </p:txBody>
      </p:sp>
      <p:sp>
        <p:nvSpPr>
          <p:cNvPr id="6" name="Content Placeholder 5">
            <a:extLst>
              <a:ext uri="{FF2B5EF4-FFF2-40B4-BE49-F238E27FC236}">
                <a16:creationId xmlns:a16="http://schemas.microsoft.com/office/drawing/2014/main" xmlns="" id="{3ED3951E-8DE6-4BA9-B9BA-CFCDF432226C}"/>
              </a:ext>
            </a:extLst>
          </p:cNvPr>
          <p:cNvSpPr>
            <a:spLocks noGrp="1"/>
          </p:cNvSpPr>
          <p:nvPr>
            <p:ph sz="quarter" idx="4"/>
          </p:nvPr>
        </p:nvSpPr>
        <p:spPr>
          <a:xfrm>
            <a:off x="3562665" y="5120722"/>
            <a:ext cx="2342205" cy="853167"/>
          </a:xfrm>
        </p:spPr>
        <p:txBody>
          <a:bodyPr/>
          <a:lstStyle/>
          <a:p>
            <a:r>
              <a:rPr lang="en-ZA" dirty="0"/>
              <a:t>Revenue obtained from property rentals</a:t>
            </a:r>
          </a:p>
        </p:txBody>
      </p:sp>
      <p:graphicFrame>
        <p:nvGraphicFramePr>
          <p:cNvPr id="128" name="Content Placeholder 127" title="Funding Chart">
            <a:extLst>
              <a:ext uri="{FF2B5EF4-FFF2-40B4-BE49-F238E27FC236}">
                <a16:creationId xmlns:a16="http://schemas.microsoft.com/office/drawing/2014/main" xmlns="" id="{87227872-8A65-49E5-922E-C5FA7A158972}"/>
              </a:ext>
            </a:extLst>
          </p:cNvPr>
          <p:cNvGraphicFramePr>
            <a:graphicFrameLocks noGrp="1"/>
          </p:cNvGraphicFramePr>
          <p:nvPr>
            <p:ph sz="quarter" idx="23"/>
            <p:extLst>
              <p:ext uri="{D42A27DB-BD31-4B8C-83A1-F6EECF244321}">
                <p14:modId xmlns:p14="http://schemas.microsoft.com/office/powerpoint/2010/main" val="3528762773"/>
              </p:ext>
            </p:extLst>
          </p:nvPr>
        </p:nvGraphicFramePr>
        <p:xfrm>
          <a:off x="6524625" y="2119313"/>
          <a:ext cx="1855788" cy="16637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9">
            <a:extLst>
              <a:ext uri="{FF2B5EF4-FFF2-40B4-BE49-F238E27FC236}">
                <a16:creationId xmlns:a16="http://schemas.microsoft.com/office/drawing/2014/main" xmlns="" id="{C66E4F1A-AD73-4086-B578-235F0B9F1FC4}"/>
              </a:ext>
            </a:extLst>
          </p:cNvPr>
          <p:cNvSpPr>
            <a:spLocks noGrp="1"/>
          </p:cNvSpPr>
          <p:nvPr>
            <p:ph type="body" idx="13"/>
          </p:nvPr>
        </p:nvSpPr>
        <p:spPr>
          <a:xfrm>
            <a:off x="6298609" y="3788813"/>
            <a:ext cx="2330726" cy="804859"/>
          </a:xfrm>
        </p:spPr>
        <p:txBody>
          <a:bodyPr/>
          <a:lstStyle/>
          <a:p>
            <a:r>
              <a:rPr lang="en-US" dirty="0"/>
              <a:t>$82,000</a:t>
            </a:r>
          </a:p>
        </p:txBody>
      </p:sp>
      <p:sp>
        <p:nvSpPr>
          <p:cNvPr id="16" name="Text Placeholder 15">
            <a:extLst>
              <a:ext uri="{FF2B5EF4-FFF2-40B4-BE49-F238E27FC236}">
                <a16:creationId xmlns:a16="http://schemas.microsoft.com/office/drawing/2014/main" xmlns="" id="{AAB421C5-B6AC-48B8-8AEB-AB16AAE5010E}"/>
              </a:ext>
            </a:extLst>
          </p:cNvPr>
          <p:cNvSpPr>
            <a:spLocks noGrp="1"/>
          </p:cNvSpPr>
          <p:nvPr>
            <p:ph type="body" idx="19"/>
          </p:nvPr>
        </p:nvSpPr>
        <p:spPr>
          <a:xfrm>
            <a:off x="6298609" y="4464810"/>
            <a:ext cx="2330726" cy="438505"/>
          </a:xfrm>
        </p:spPr>
        <p:txBody>
          <a:bodyPr/>
          <a:lstStyle/>
          <a:p>
            <a:r>
              <a:rPr lang="en-US" dirty="0"/>
              <a:t>SHARES</a:t>
            </a:r>
          </a:p>
        </p:txBody>
      </p:sp>
      <p:sp>
        <p:nvSpPr>
          <p:cNvPr id="11" name="Content Placeholder 10">
            <a:extLst>
              <a:ext uri="{FF2B5EF4-FFF2-40B4-BE49-F238E27FC236}">
                <a16:creationId xmlns:a16="http://schemas.microsoft.com/office/drawing/2014/main" xmlns="" id="{345C82A0-3F56-47BD-9FB2-6B56DA715F93}"/>
              </a:ext>
            </a:extLst>
          </p:cNvPr>
          <p:cNvSpPr>
            <a:spLocks noGrp="1"/>
          </p:cNvSpPr>
          <p:nvPr>
            <p:ph sz="half" idx="14"/>
          </p:nvPr>
        </p:nvSpPr>
        <p:spPr>
          <a:xfrm>
            <a:off x="6298609" y="5120722"/>
            <a:ext cx="2330726" cy="853167"/>
          </a:xfrm>
        </p:spPr>
        <p:txBody>
          <a:bodyPr/>
          <a:lstStyle/>
          <a:p>
            <a:r>
              <a:rPr lang="en-ZA" dirty="0"/>
              <a:t>Number of shares converted into USD</a:t>
            </a:r>
          </a:p>
          <a:p>
            <a:endParaRPr lang="en-ZA" noProof="1"/>
          </a:p>
        </p:txBody>
      </p:sp>
      <p:graphicFrame>
        <p:nvGraphicFramePr>
          <p:cNvPr id="129" name="Content Placeholder 128" title="Funding Chart">
            <a:extLst>
              <a:ext uri="{FF2B5EF4-FFF2-40B4-BE49-F238E27FC236}">
                <a16:creationId xmlns:a16="http://schemas.microsoft.com/office/drawing/2014/main" xmlns="" id="{C5A16E70-0D42-492E-9123-5E9A696ECB43}"/>
              </a:ext>
            </a:extLst>
          </p:cNvPr>
          <p:cNvGraphicFramePr>
            <a:graphicFrameLocks noGrp="1"/>
          </p:cNvGraphicFramePr>
          <p:nvPr>
            <p:ph sz="quarter" idx="24"/>
            <p:extLst>
              <p:ext uri="{D42A27DB-BD31-4B8C-83A1-F6EECF244321}">
                <p14:modId xmlns:p14="http://schemas.microsoft.com/office/powerpoint/2010/main" val="2572407979"/>
              </p:ext>
            </p:extLst>
          </p:nvPr>
        </p:nvGraphicFramePr>
        <p:xfrm>
          <a:off x="9259888" y="2119313"/>
          <a:ext cx="1857375" cy="16637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 Placeholder 11">
            <a:extLst>
              <a:ext uri="{FF2B5EF4-FFF2-40B4-BE49-F238E27FC236}">
                <a16:creationId xmlns:a16="http://schemas.microsoft.com/office/drawing/2014/main" xmlns="" id="{F70E657A-85D8-48A8-B017-274F0C32C5C9}"/>
              </a:ext>
            </a:extLst>
          </p:cNvPr>
          <p:cNvSpPr>
            <a:spLocks noGrp="1"/>
          </p:cNvSpPr>
          <p:nvPr>
            <p:ph type="body" idx="15"/>
          </p:nvPr>
        </p:nvSpPr>
        <p:spPr>
          <a:xfrm>
            <a:off x="9023074" y="3788457"/>
            <a:ext cx="2330726" cy="804859"/>
          </a:xfrm>
        </p:spPr>
        <p:txBody>
          <a:bodyPr/>
          <a:lstStyle/>
          <a:p>
            <a:r>
              <a:rPr lang="en-US" dirty="0"/>
              <a:t>$32,000</a:t>
            </a:r>
          </a:p>
        </p:txBody>
      </p:sp>
      <p:sp>
        <p:nvSpPr>
          <p:cNvPr id="17" name="Text Placeholder 16">
            <a:extLst>
              <a:ext uri="{FF2B5EF4-FFF2-40B4-BE49-F238E27FC236}">
                <a16:creationId xmlns:a16="http://schemas.microsoft.com/office/drawing/2014/main" xmlns="" id="{025753CB-8973-4FAE-BB5D-5CC96CE338D4}"/>
              </a:ext>
            </a:extLst>
          </p:cNvPr>
          <p:cNvSpPr>
            <a:spLocks noGrp="1"/>
          </p:cNvSpPr>
          <p:nvPr>
            <p:ph type="body" idx="20"/>
          </p:nvPr>
        </p:nvSpPr>
        <p:spPr>
          <a:xfrm>
            <a:off x="9023074" y="4464454"/>
            <a:ext cx="2330726" cy="438505"/>
          </a:xfrm>
        </p:spPr>
        <p:txBody>
          <a:bodyPr/>
          <a:lstStyle/>
          <a:p>
            <a:r>
              <a:rPr lang="en-US" dirty="0"/>
              <a:t>CASH</a:t>
            </a:r>
          </a:p>
        </p:txBody>
      </p:sp>
      <p:sp>
        <p:nvSpPr>
          <p:cNvPr id="13" name="Content Placeholder 12">
            <a:extLst>
              <a:ext uri="{FF2B5EF4-FFF2-40B4-BE49-F238E27FC236}">
                <a16:creationId xmlns:a16="http://schemas.microsoft.com/office/drawing/2014/main" xmlns="" id="{69F9DEC9-77BC-482D-ACFB-0F2B6DC65F9F}"/>
              </a:ext>
            </a:extLst>
          </p:cNvPr>
          <p:cNvSpPr>
            <a:spLocks noGrp="1"/>
          </p:cNvSpPr>
          <p:nvPr>
            <p:ph sz="half" idx="16"/>
          </p:nvPr>
        </p:nvSpPr>
        <p:spPr>
          <a:xfrm>
            <a:off x="9023074" y="5120366"/>
            <a:ext cx="2330726" cy="853167"/>
          </a:xfrm>
        </p:spPr>
        <p:txBody>
          <a:bodyPr/>
          <a:lstStyle/>
          <a:p>
            <a:r>
              <a:rPr lang="en-ZA" noProof="1"/>
              <a:t>Liquid cash we </a:t>
            </a:r>
            <a:br>
              <a:rPr lang="en-ZA" noProof="1"/>
            </a:br>
            <a:r>
              <a:rPr lang="en-ZA" noProof="1"/>
              <a:t>have on hand</a:t>
            </a:r>
          </a:p>
          <a:p>
            <a:endParaRPr lang="en-US" dirty="0"/>
          </a:p>
        </p:txBody>
      </p:sp>
      <p:sp>
        <p:nvSpPr>
          <p:cNvPr id="7" name="Date Placeholder 6">
            <a:extLst>
              <a:ext uri="{FF2B5EF4-FFF2-40B4-BE49-F238E27FC236}">
                <a16:creationId xmlns:a16="http://schemas.microsoft.com/office/drawing/2014/main" xmlns="" id="{A563C171-5812-4E79-804A-ED04E1BD313F}"/>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xmlns="" id="{3AD8A4DC-ECAA-4D59-BE12-EBEDDE9E2A7D}"/>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9" name="Slide Number Placeholder 8">
            <a:extLst>
              <a:ext uri="{FF2B5EF4-FFF2-40B4-BE49-F238E27FC236}">
                <a16:creationId xmlns:a16="http://schemas.microsoft.com/office/drawing/2014/main" xmlns=""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41</a:t>
            </a:fld>
            <a:endParaRPr lang="en-US" dirty="0"/>
          </a:p>
        </p:txBody>
      </p:sp>
    </p:spTree>
    <p:extLst>
      <p:ext uri="{BB962C8B-B14F-4D97-AF65-F5344CB8AC3E}">
        <p14:creationId xmlns:p14="http://schemas.microsoft.com/office/powerpoint/2010/main" val="1177824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9F29B-F233-48AF-8261-F33A4E079E3E}"/>
              </a:ext>
              <a:ext uri="{C183D7F6-B498-43B3-948B-1728B52AA6E4}">
                <adec:decorative xmlns:adec="http://schemas.microsoft.com/office/drawing/2017/decorative" xmlns="" val="0"/>
              </a:ext>
            </a:extLst>
          </p:cNvPr>
          <p:cNvSpPr>
            <a:spLocks noGrp="1"/>
          </p:cNvSpPr>
          <p:nvPr>
            <p:ph type="title"/>
          </p:nvPr>
        </p:nvSpPr>
        <p:spPr>
          <a:xfrm>
            <a:off x="809064" y="228600"/>
            <a:ext cx="3171825" cy="1325563"/>
          </a:xfrm>
        </p:spPr>
        <p:txBody>
          <a:bodyPr/>
          <a:lstStyle/>
          <a:p>
            <a:r>
              <a:rPr lang="en-ZA" sz="4400" b="1" dirty="0">
                <a:latin typeface="Calibri" pitchFamily="34" charset="0"/>
                <a:ea typeface="Calibri" pitchFamily="34" charset="0"/>
                <a:cs typeface="Calibri" pitchFamily="34" charset="0"/>
              </a:rPr>
              <a:t>A</a:t>
            </a:r>
            <a:r>
              <a:rPr lang="en-ZA" b="1" cap="none" dirty="0">
                <a:latin typeface="Calibri" pitchFamily="34" charset="0"/>
                <a:ea typeface="Calibri" pitchFamily="34" charset="0"/>
                <a:cs typeface="Calibri" pitchFamily="34" charset="0"/>
              </a:rPr>
              <a:t>bstract</a:t>
            </a:r>
          </a:p>
        </p:txBody>
      </p:sp>
      <p:sp>
        <p:nvSpPr>
          <p:cNvPr id="3" name="Subtitle 2">
            <a:extLst>
              <a:ext uri="{FF2B5EF4-FFF2-40B4-BE49-F238E27FC236}">
                <a16:creationId xmlns:a16="http://schemas.microsoft.com/office/drawing/2014/main" xmlns="" id="{35E3EA69-4E0E-41BD-8095-A124225A2647}"/>
              </a:ext>
              <a:ext uri="{C183D7F6-B498-43B3-948B-1728B52AA6E4}">
                <adec:decorative xmlns:adec="http://schemas.microsoft.com/office/drawing/2017/decorative" xmlns="" val="0"/>
              </a:ext>
            </a:extLst>
          </p:cNvPr>
          <p:cNvSpPr>
            <a:spLocks noGrp="1"/>
          </p:cNvSpPr>
          <p:nvPr>
            <p:ph idx="1"/>
          </p:nvPr>
        </p:nvSpPr>
        <p:spPr>
          <a:xfrm>
            <a:off x="954741" y="1754285"/>
            <a:ext cx="4787153" cy="4875115"/>
          </a:xfrm>
        </p:spPr>
        <p:txBody>
          <a:bodyPr>
            <a:normAutofit fontScale="92500" lnSpcReduction="20000"/>
          </a:bodyPr>
          <a:lstStyle/>
          <a:p>
            <a:pPr algn="just" rtl="0">
              <a:spcBef>
                <a:spcPts val="0"/>
              </a:spcBef>
              <a:spcAft>
                <a:spcPts val="0"/>
              </a:spcAft>
            </a:pPr>
            <a:r>
              <a:rPr lang="en-US" sz="1800" b="0" i="0" u="none" strike="noStrike" dirty="0">
                <a:solidFill>
                  <a:srgbClr val="FFFFFF"/>
                </a:solidFill>
                <a:effectLst/>
                <a:latin typeface="Calibri" pitchFamily="34" charset="0"/>
                <a:ea typeface="Calibri" pitchFamily="34" charset="0"/>
                <a:cs typeface="Calibri" pitchFamily="34" charset="0"/>
              </a:rPr>
              <a:t>Motorcycle accidents have been rapidly growing through the years in many countries. In India more than 37 million people use two wheelers. Therefore, it is necessary to develop a system for automatic detection of helmet wearing for road safety. Therefore, a custom object detection model is created using a Machine learning based algorithm which can detect motorcycle riders with helmet. By this system it detects the rider and if the rider with helmet, then it opens the gate and allows the biker for fuel filling. </a:t>
            </a:r>
            <a:r>
              <a:rPr lang="en-US" dirty="0">
                <a:latin typeface="Calibri" pitchFamily="34" charset="0"/>
                <a:ea typeface="Calibri" pitchFamily="34" charset="0"/>
                <a:cs typeface="Calibri" pitchFamily="34" charset="0"/>
              </a:rPr>
              <a:t> </a:t>
            </a:r>
            <a:r>
              <a:rPr lang="en-US" sz="1800" b="0" i="0" u="none" strike="noStrike" dirty="0">
                <a:solidFill>
                  <a:srgbClr val="FFFFFF"/>
                </a:solidFill>
                <a:effectLst/>
                <a:latin typeface="Calibri" pitchFamily="34" charset="0"/>
                <a:ea typeface="Calibri" pitchFamily="34" charset="0"/>
                <a:cs typeface="Calibri" pitchFamily="34" charset="0"/>
              </a:rPr>
              <a:t>By this system we can avoid the motorcycle accidents and if we keep helmet as a mandatory for rider while filling fuel at petroleum bunks every biker will maintain and wearied with helmet using this caution, we can save the lives and they start following the traffic rules and road safety rules. This Application can be implemented in real-time using a Webcam or a CCTV as input.</a:t>
            </a:r>
            <a:endParaRPr lang="en-US"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2243494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xmlns="" id="{5F0075E0-3C93-83B9-6205-536B81BE0D9A}"/>
              </a:ext>
            </a:extLst>
          </p:cNvPr>
          <p:cNvSpPr>
            <a:spLocks noGrp="1"/>
          </p:cNvSpPr>
          <p:nvPr>
            <p:ph type="ctrTitle"/>
          </p:nvPr>
        </p:nvSpPr>
        <p:spPr>
          <a:xfrm>
            <a:off x="7338646" y="3601123"/>
            <a:ext cx="4175860" cy="1414631"/>
          </a:xfrm>
        </p:spPr>
        <p:txBody>
          <a:bodyPr/>
          <a:lstStyle/>
          <a:p>
            <a:r>
              <a:rPr lang="en-US" sz="5400" b="1" u="sng" dirty="0" smtClean="0">
                <a:latin typeface="Calibri" pitchFamily="34" charset="0"/>
                <a:ea typeface="Calibri" pitchFamily="34" charset="0"/>
                <a:cs typeface="Calibri" pitchFamily="34" charset="0"/>
              </a:rPr>
              <a:t>L</a:t>
            </a:r>
            <a:r>
              <a:rPr lang="en-US" sz="3200" b="1" u="sng" cap="none" dirty="0" smtClean="0">
                <a:latin typeface="Calibri" pitchFamily="34" charset="0"/>
                <a:ea typeface="Calibri" pitchFamily="34" charset="0"/>
                <a:cs typeface="Calibri" pitchFamily="34" charset="0"/>
              </a:rPr>
              <a:t>iterature Review</a:t>
            </a:r>
            <a:endParaRPr lang="en-IN" sz="3200" b="1" u="sng" cap="none"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61458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1">
            <a:extLst>
              <a:ext uri="{FF2B5EF4-FFF2-40B4-BE49-F238E27FC236}">
                <a16:creationId xmlns:a16="http://schemas.microsoft.com/office/drawing/2014/main" xmlns="" id="{5F0075E0-3C93-83B9-6205-536B81BE0D9A}"/>
              </a:ext>
            </a:extLst>
          </p:cNvPr>
          <p:cNvSpPr txBox="1">
            <a:spLocks/>
          </p:cNvSpPr>
          <p:nvPr/>
        </p:nvSpPr>
        <p:spPr>
          <a:xfrm>
            <a:off x="355109" y="4043447"/>
            <a:ext cx="4175860" cy="14146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IN" sz="5400" b="1" u="sng" dirty="0" smtClean="0">
                <a:latin typeface="Calibri" pitchFamily="34" charset="0"/>
                <a:ea typeface="Calibri" pitchFamily="34" charset="0"/>
                <a:cs typeface="Calibri" pitchFamily="34" charset="0"/>
              </a:rPr>
              <a:t>L</a:t>
            </a:r>
            <a:r>
              <a:rPr lang="en-IN" sz="3200" b="1" u="sng" cap="none" dirty="0" smtClean="0">
                <a:latin typeface="Calibri" pitchFamily="34" charset="0"/>
                <a:ea typeface="Calibri" pitchFamily="34" charset="0"/>
                <a:cs typeface="Calibri" pitchFamily="34" charset="0"/>
              </a:rPr>
              <a:t>iterature Review</a:t>
            </a:r>
            <a:endParaRPr lang="en-IN" sz="3200" b="1" u="sng" cap="none" dirty="0">
              <a:latin typeface="Calibri" pitchFamily="34" charset="0"/>
              <a:ea typeface="Calibri" pitchFamily="34" charset="0"/>
              <a:cs typeface="Calibri" pitchFamily="34" charset="0"/>
            </a:endParaRPr>
          </a:p>
        </p:txBody>
      </p:sp>
      <p:sp>
        <p:nvSpPr>
          <p:cNvPr id="5" name="Rectangle 4"/>
          <p:cNvSpPr/>
          <p:nvPr/>
        </p:nvSpPr>
        <p:spPr>
          <a:xfrm>
            <a:off x="4232787" y="1695751"/>
            <a:ext cx="7801897" cy="3631763"/>
          </a:xfrm>
          <a:prstGeom prst="rect">
            <a:avLst/>
          </a:prstGeom>
        </p:spPr>
        <p:txBody>
          <a:bodyPr wrap="square">
            <a:spAutoFit/>
          </a:bodyPr>
          <a:lstStyle/>
          <a:p>
            <a:r>
              <a:rPr lang="en-US" b="1" dirty="0" smtClean="0">
                <a:latin typeface="Calibri" pitchFamily="34" charset="0"/>
                <a:ea typeface="Calibri" pitchFamily="34" charset="0"/>
                <a:cs typeface="Calibri" pitchFamily="34" charset="0"/>
              </a:rPr>
              <a:t>E-CHALLAN AUTOMATION</a:t>
            </a:r>
          </a:p>
          <a:p>
            <a:endParaRPr lang="en-US" b="1" dirty="0" smtClean="0">
              <a:latin typeface="Calibri" pitchFamily="34" charset="0"/>
              <a:ea typeface="Calibri" pitchFamily="34" charset="0"/>
              <a:cs typeface="Calibri" pitchFamily="34" charset="0"/>
            </a:endParaRPr>
          </a:p>
          <a:p>
            <a:pPr marL="285750" indent="-285750">
              <a:buFont typeface="Arial" pitchFamily="34" charset="0"/>
              <a:buChar char="•"/>
            </a:pPr>
            <a:r>
              <a:rPr lang="en-US" sz="1400" dirty="0" smtClean="0"/>
              <a:t>E-</a:t>
            </a:r>
            <a:r>
              <a:rPr lang="en-US" sz="1400" dirty="0" err="1" smtClean="0"/>
              <a:t>Challan</a:t>
            </a:r>
            <a:r>
              <a:rPr lang="en-US" sz="1400" dirty="0" smtClean="0"/>
              <a:t> is that foolproof regulated system. </a:t>
            </a:r>
            <a:endParaRPr lang="en-US" sz="1400" b="1" dirty="0" smtClean="0">
              <a:latin typeface="Calibri" pitchFamily="34" charset="0"/>
              <a:ea typeface="Calibri" pitchFamily="34" charset="0"/>
              <a:cs typeface="Calibri" pitchFamily="34" charset="0"/>
            </a:endParaRPr>
          </a:p>
          <a:p>
            <a:pPr marL="285750" indent="-285750">
              <a:buFont typeface="Arial" pitchFamily="34" charset="0"/>
              <a:buChar char="•"/>
            </a:pPr>
            <a:r>
              <a:rPr lang="en-US" sz="1400" dirty="0" smtClean="0"/>
              <a:t>E-</a:t>
            </a:r>
            <a:r>
              <a:rPr lang="en-US" sz="1400" dirty="0" err="1" smtClean="0"/>
              <a:t>Challan</a:t>
            </a:r>
            <a:r>
              <a:rPr lang="en-US" sz="1400" dirty="0" smtClean="0"/>
              <a:t> is an online E-governance system to facilitate the traffic managers to manage the traffic violation as well as for the drivers to manage the penalties. </a:t>
            </a:r>
            <a:endParaRPr lang="en-US" sz="1400" b="1" dirty="0" smtClean="0">
              <a:latin typeface="Calibri" pitchFamily="34" charset="0"/>
              <a:ea typeface="Calibri" pitchFamily="34" charset="0"/>
              <a:cs typeface="Calibri" pitchFamily="34" charset="0"/>
            </a:endParaRPr>
          </a:p>
          <a:p>
            <a:pPr marL="285750" indent="-285750">
              <a:buFont typeface="Arial" pitchFamily="34" charset="0"/>
              <a:buChar char="•"/>
            </a:pPr>
            <a:r>
              <a:rPr lang="en-US" sz="1400" dirty="0" smtClean="0"/>
              <a:t>E-</a:t>
            </a:r>
            <a:r>
              <a:rPr lang="en-US" sz="1400" dirty="0" err="1" smtClean="0"/>
              <a:t>Challan</a:t>
            </a:r>
            <a:r>
              <a:rPr lang="en-US" sz="1400" dirty="0" smtClean="0"/>
              <a:t> provides a wide range of support needed for managing and monitoring traffic penalties</a:t>
            </a:r>
          </a:p>
          <a:p>
            <a:endParaRPr lang="en-US" sz="1400" b="1" dirty="0">
              <a:latin typeface="Calibri" pitchFamily="34" charset="0"/>
              <a:ea typeface="Calibri" pitchFamily="34" charset="0"/>
              <a:cs typeface="Calibri" pitchFamily="34" charset="0"/>
            </a:endParaRPr>
          </a:p>
          <a:p>
            <a:endParaRPr lang="en-US" sz="1400" b="1" dirty="0" smtClean="0">
              <a:latin typeface="Calibri" pitchFamily="34" charset="0"/>
              <a:ea typeface="Calibri" pitchFamily="34" charset="0"/>
              <a:cs typeface="Calibri" pitchFamily="34" charset="0"/>
            </a:endParaRPr>
          </a:p>
          <a:p>
            <a:r>
              <a:rPr lang="en-US" b="1" dirty="0" smtClean="0">
                <a:latin typeface="Calibri" pitchFamily="34" charset="0"/>
                <a:ea typeface="Calibri" pitchFamily="34" charset="0"/>
                <a:cs typeface="Calibri" pitchFamily="34" charset="0"/>
              </a:rPr>
              <a:t>IOT BASED TOLL COLLECTION SYSTEM USING RFID (Radio Frequency Identification)</a:t>
            </a:r>
          </a:p>
          <a:p>
            <a:endParaRPr lang="en-US" b="1" dirty="0" smtClean="0">
              <a:latin typeface="Calibri" pitchFamily="34" charset="0"/>
              <a:ea typeface="Calibri" pitchFamily="34" charset="0"/>
              <a:cs typeface="Calibri" pitchFamily="34" charset="0"/>
            </a:endParaRPr>
          </a:p>
          <a:p>
            <a:pPr marL="285750" indent="-285750">
              <a:buFont typeface="Arial" pitchFamily="34" charset="0"/>
              <a:buChar char="•"/>
            </a:pPr>
            <a:r>
              <a:rPr lang="en-US" sz="1400" dirty="0"/>
              <a:t>Toll plazas were manually operated prior. </a:t>
            </a:r>
            <a:endParaRPr lang="en-US" sz="1400" dirty="0" smtClean="0"/>
          </a:p>
          <a:p>
            <a:pPr marL="285750" indent="-285750">
              <a:buFont typeface="Arial" pitchFamily="34" charset="0"/>
              <a:buChar char="•"/>
            </a:pPr>
            <a:r>
              <a:rPr lang="en-US" sz="1400" dirty="0"/>
              <a:t>Two persons are responsible for unlocking and unlocking the gate, while two others are responsible for receiving and storing money and other valuables.</a:t>
            </a:r>
            <a:endParaRPr lang="en-IN" sz="1400" b="1"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1844941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xmlns="" id="{5F0075E0-3C93-83B9-6205-536B81BE0D9A}"/>
              </a:ext>
            </a:extLst>
          </p:cNvPr>
          <p:cNvSpPr>
            <a:spLocks noGrp="1"/>
          </p:cNvSpPr>
          <p:nvPr>
            <p:ph type="ctrTitle"/>
          </p:nvPr>
        </p:nvSpPr>
        <p:spPr>
          <a:xfrm>
            <a:off x="8029500" y="3601123"/>
            <a:ext cx="3485006" cy="1414631"/>
          </a:xfrm>
        </p:spPr>
        <p:txBody>
          <a:bodyPr/>
          <a:lstStyle/>
          <a:p>
            <a:r>
              <a:rPr lang="en-US" sz="5400" b="1" u="sng" dirty="0"/>
              <a:t>I</a:t>
            </a:r>
            <a:r>
              <a:rPr lang="en-US" sz="3200" b="1" u="sng" cap="none" dirty="0"/>
              <a:t>ntroduction</a:t>
            </a:r>
            <a:endParaRPr lang="en-IN" sz="3200" b="1" u="sng" cap="none" dirty="0"/>
          </a:p>
        </p:txBody>
      </p:sp>
    </p:spTree>
    <p:extLst>
      <p:ext uri="{BB962C8B-B14F-4D97-AF65-F5344CB8AC3E}">
        <p14:creationId xmlns:p14="http://schemas.microsoft.com/office/powerpoint/2010/main" val="887208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031FE9-9059-4FE8-B4AC-9771F23A1B89}"/>
              </a:ext>
            </a:extLst>
          </p:cNvPr>
          <p:cNvSpPr>
            <a:spLocks noGrp="1"/>
          </p:cNvSpPr>
          <p:nvPr>
            <p:ph type="title"/>
          </p:nvPr>
        </p:nvSpPr>
        <p:spPr>
          <a:xfrm>
            <a:off x="1508760" y="4156405"/>
            <a:ext cx="3139440" cy="1325563"/>
          </a:xfrm>
        </p:spPr>
        <p:txBody>
          <a:bodyPr/>
          <a:lstStyle/>
          <a:p>
            <a:r>
              <a:rPr lang="en-US" sz="4400" b="1" u="sng" dirty="0"/>
              <a:t>I</a:t>
            </a:r>
            <a:r>
              <a:rPr lang="en-US" b="1" u="sng" cap="none" dirty="0"/>
              <a:t>ntroduction</a:t>
            </a:r>
            <a:endParaRPr lang="en-US" b="1" u="sng" dirty="0"/>
          </a:p>
        </p:txBody>
      </p:sp>
      <p:sp>
        <p:nvSpPr>
          <p:cNvPr id="31" name="TextBox 30">
            <a:extLst>
              <a:ext uri="{FF2B5EF4-FFF2-40B4-BE49-F238E27FC236}">
                <a16:creationId xmlns:a16="http://schemas.microsoft.com/office/drawing/2014/main" xmlns="" id="{4BCEEDDC-E008-FAD3-B858-E4ED3A77A394}"/>
              </a:ext>
            </a:extLst>
          </p:cNvPr>
          <p:cNvSpPr txBox="1"/>
          <p:nvPr/>
        </p:nvSpPr>
        <p:spPr>
          <a:xfrm>
            <a:off x="4648199" y="2031424"/>
            <a:ext cx="6849035" cy="3970318"/>
          </a:xfrm>
          <a:prstGeom prst="rect">
            <a:avLst/>
          </a:prstGeom>
          <a:noFill/>
        </p:spPr>
        <p:txBody>
          <a:bodyPr wrap="square">
            <a:spAutoFit/>
          </a:bodyPr>
          <a:lstStyle/>
          <a:p>
            <a:pPr algn="just"/>
            <a:r>
              <a:rPr lang="en-US" sz="1800" b="0" i="0" u="none" strike="noStrike" dirty="0">
                <a:effectLst/>
                <a:cs typeface="Calibri" panose="020F0502020204030204" pitchFamily="34" charset="0"/>
              </a:rPr>
              <a:t>The two-wheeler is a common means of transportation in practically every country. However, due to the lack of safeguards, there is a significant danger associated. The wearing of a helmet by bike riders can significantly lessen the risks they face on the road. Because of the importance of wearing a helmet, governments have made it a crime to ride a bike without helmet.</a:t>
            </a:r>
            <a:r>
              <a:rPr lang="en-US" dirty="0">
                <a:cs typeface="Calibri" panose="020F0502020204030204" pitchFamily="34" charset="0"/>
              </a:rPr>
              <a:t> </a:t>
            </a:r>
          </a:p>
          <a:p>
            <a:pPr algn="just"/>
            <a:endParaRPr lang="en-US" dirty="0">
              <a:latin typeface="Calibri" panose="020F0502020204030204" pitchFamily="34" charset="0"/>
              <a:cs typeface="Calibri" panose="020F0502020204030204" pitchFamily="34" charset="0"/>
            </a:endParaRPr>
          </a:p>
          <a:p>
            <a:pPr algn="just"/>
            <a:r>
              <a:rPr lang="en-US" sz="1800" b="0" i="0" u="none" strike="noStrike" dirty="0">
                <a:effectLst/>
                <a:cs typeface="Calibri" panose="020F0502020204030204" pitchFamily="34" charset="0"/>
              </a:rPr>
              <a:t>Now accidents on roads have become a serious concern for all the thousands of people especially youngsters. Transport Ministry road accident report 2021 which stresses the need to tackle  this issue as soon as possible seventy-five thousand  youngsters died in road accidents last year.</a:t>
            </a:r>
          </a:p>
          <a:p>
            <a:pPr algn="just"/>
            <a:endParaRPr lang="en-US" dirty="0">
              <a:cs typeface="Calibri" panose="020F0502020204030204" pitchFamily="34" charset="0"/>
            </a:endParaRPr>
          </a:p>
          <a:p>
            <a:pPr algn="just"/>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29380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BA3906-9696-4247-AC0D-DD5C26B2A70A}">
  <ds:schemaRefs>
    <ds:schemaRef ds:uri="16c05727-aa75-4e4a-9b5f-8a80a1165891"/>
    <ds:schemaRef ds:uri="http://schemas.microsoft.com/office/2006/documentManagement/types"/>
    <ds:schemaRef ds:uri="71af3243-3dd4-4a8d-8c0d-dd76da1f02a5"/>
    <ds:schemaRef ds:uri="http://schemas.microsoft.com/office/2006/metadata/properties"/>
    <ds:schemaRef ds:uri="http://purl.org/dc/terms/"/>
    <ds:schemaRef ds:uri="http://purl.org/dc/elements/1.1/"/>
    <ds:schemaRef ds:uri="http://www.w3.org/XML/1998/namespace"/>
    <ds:schemaRef ds:uri="http://schemas.microsoft.com/office/infopath/2007/PartnerControls"/>
    <ds:schemaRef ds:uri="230e9df3-be65-4c73-a93b-d1236ebd677e"/>
    <ds:schemaRef ds:uri="http://schemas.openxmlformats.org/package/2006/metadata/core-properties"/>
    <ds:schemaRef ds:uri="http://schemas.microsoft.com/sharepoint/v3"/>
    <ds:schemaRef ds:uri="http://purl.org/dc/dcmitype/"/>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534</TotalTime>
  <Words>1606</Words>
  <Application>Microsoft Office PowerPoint</Application>
  <PresentationFormat>Custom</PresentationFormat>
  <Paragraphs>375</Paragraphs>
  <Slides>41</Slides>
  <Notes>3</Notes>
  <HiddenSlides>25</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Monoline</vt:lpstr>
      <vt:lpstr>PowerPoint Presentation</vt:lpstr>
      <vt:lpstr>Outline</vt:lpstr>
      <vt:lpstr>Abstract</vt:lpstr>
      <vt:lpstr>PowerPoint Presentation</vt:lpstr>
      <vt:lpstr>Abstract</vt:lpstr>
      <vt:lpstr>Literature Review</vt:lpstr>
      <vt:lpstr>PowerPoint Presentation</vt:lpstr>
      <vt:lpstr>Introduction</vt:lpstr>
      <vt:lpstr>Introduction</vt:lpstr>
      <vt:lpstr>PowerPoint Presentation</vt:lpstr>
      <vt:lpstr>Objective</vt:lpstr>
      <vt:lpstr>PowerPoint Presentation</vt:lpstr>
      <vt:lpstr>scope &amp; Limitations</vt:lpstr>
      <vt:lpstr>PowerPoint Presentation</vt:lpstr>
      <vt:lpstr>Problem Definition </vt:lpstr>
      <vt:lpstr>PowerPoint Presentation</vt:lpstr>
      <vt:lpstr>Existing method</vt:lpstr>
      <vt:lpstr>PowerPoint Presentation</vt:lpstr>
      <vt:lpstr>Data collection</vt:lpstr>
      <vt:lpstr>Performance metrics Study</vt:lpstr>
      <vt:lpstr>Proposed method</vt:lpstr>
      <vt:lpstr>Proposed method description</vt:lpstr>
      <vt:lpstr>PowerPoint Presentation</vt:lpstr>
      <vt:lpstr>PowerPoint Presentation</vt:lpstr>
      <vt:lpstr>PowerPoint Presentation</vt:lpstr>
      <vt:lpstr>IMPLEMENTATION</vt:lpstr>
      <vt:lpstr>conclusion</vt:lpstr>
      <vt:lpstr>Thank you</vt:lpstr>
      <vt:lpstr>BUSINESS MODEL</vt:lpstr>
      <vt:lpstr>Market comparison</vt:lpstr>
      <vt:lpstr>PROBLEM</vt:lpstr>
      <vt:lpstr>PRODUCT OVERVIEW</vt:lpstr>
      <vt:lpstr>OUR COMPETITION</vt:lpstr>
      <vt:lpstr>Our competition  </vt:lpstr>
      <vt:lpstr>Growth strategy</vt:lpstr>
      <vt:lpstr>TRACTION</vt:lpstr>
      <vt:lpstr>TWO-YEAR ACTION PLAN</vt:lpstr>
      <vt:lpstr>FINANCIALS</vt:lpstr>
      <vt:lpstr>MEET THE TEAM</vt:lpstr>
      <vt:lpstr>MEET THE TEAM </vt:lpstr>
      <vt:lpstr>FUNDING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Devuni Sathish</dc:creator>
  <cp:lastModifiedBy>acer</cp:lastModifiedBy>
  <cp:revision>26</cp:revision>
  <dcterms:created xsi:type="dcterms:W3CDTF">2022-11-09T11:16:22Z</dcterms:created>
  <dcterms:modified xsi:type="dcterms:W3CDTF">2023-02-09T06:01:44Z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